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29" r:id="rId2"/>
    <p:sldId id="330" r:id="rId3"/>
    <p:sldId id="331" r:id="rId4"/>
    <p:sldId id="332" r:id="rId5"/>
    <p:sldId id="333" r:id="rId6"/>
    <p:sldId id="334" r:id="rId7"/>
    <p:sldId id="335" r:id="rId8"/>
    <p:sldId id="338" r:id="rId9"/>
    <p:sldId id="336" r:id="rId10"/>
    <p:sldId id="337" r:id="rId11"/>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A187"/>
    <a:srgbClr val="74765C"/>
    <a:srgbClr val="838668"/>
    <a:srgbClr val="99FF33"/>
    <a:srgbClr val="002600"/>
    <a:srgbClr val="FFFF99"/>
    <a:srgbClr val="009200"/>
    <a:srgbClr val="008000"/>
    <a:srgbClr val="0C160D"/>
    <a:srgbClr val="101E1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432" autoAdjust="0"/>
    <p:restoredTop sz="93716" autoAdjust="0"/>
  </p:normalViewPr>
  <p:slideViewPr>
    <p:cSldViewPr>
      <p:cViewPr varScale="1">
        <p:scale>
          <a:sx n="64" d="100"/>
          <a:sy n="64" d="100"/>
        </p:scale>
        <p:origin x="-1284" y="-108"/>
      </p:cViewPr>
      <p:guideLst>
        <p:guide orient="horz" pos="3249"/>
        <p:guide pos="2880"/>
      </p:guideLst>
    </p:cSldViewPr>
  </p:slideViewPr>
  <p:outlineViewPr>
    <p:cViewPr>
      <p:scale>
        <a:sx n="33" d="100"/>
        <a:sy n="33" d="100"/>
      </p:scale>
      <p:origin x="0" y="0"/>
    </p:cViewPr>
  </p:outlineViewPr>
  <p:notesTextViewPr>
    <p:cViewPr>
      <p:scale>
        <a:sx n="400" d="100"/>
        <a:sy n="400" d="100"/>
      </p:scale>
      <p:origin x="0" y="0"/>
    </p:cViewPr>
  </p:notesTextViewPr>
  <p:sorterViewPr>
    <p:cViewPr>
      <p:scale>
        <a:sx n="66" d="100"/>
        <a:sy n="66" d="100"/>
      </p:scale>
      <p:origin x="0" y="414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id-ID"/>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427AF468-2CC6-48AD-A03D-5FDD3182FB20}" type="datetimeFigureOut">
              <a:rPr lang="id-ID" smtClean="0"/>
              <a:pPr/>
              <a:t>20/12/2017</a:t>
            </a:fld>
            <a:endParaRPr lang="id-ID"/>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id-ID"/>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id-ID"/>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3B708EA-69D4-44A1-8A35-82699B45D6B7}" type="slidenum">
              <a:rPr lang="id-ID" smtClean="0"/>
              <a:pPr/>
              <a:t>‹#›</a:t>
            </a:fld>
            <a:endParaRPr lang="id-ID"/>
          </a:p>
        </p:txBody>
      </p:sp>
    </p:spTree>
    <p:extLst>
      <p:ext uri="{BB962C8B-B14F-4D97-AF65-F5344CB8AC3E}">
        <p14:creationId xmlns:p14="http://schemas.microsoft.com/office/powerpoint/2010/main" xmlns="" val="3596610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8FD84A2-87DF-495A-B5C0-80117D5B59CD}"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8ACBDE-503F-47EF-896E-CB758B3E58F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525A6B-FDE3-4872-9544-D59769E5054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7C22FE-8583-4757-B94D-76E3CB1E275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CC9C45C-3680-4131-8440-EDDB7F2B5E0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53D3AC-F8E3-40A0-AF0A-F838D28BEA5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2884D9-9BB8-4122-92D0-CC48E42C95F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A62BEA3-3463-4D92-966D-9002B1F6956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FFBBAFA-5079-46F1-AFDE-3D3BA4151D6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18CBF47-F56A-4192-A1BC-0ABB8B56241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FDC2765-8C09-4BF9-80AC-CF3C5FDC412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5FC424-042A-4207-B2F4-3D85ADA60AE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FC75351-A02D-4CC2-9772-C0A66419B5A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39140AFA-8567-4BA1-B76A-51F70931D16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8"/>
          <p:cNvSpPr txBox="1">
            <a:spLocks noChangeArrowheads="1"/>
          </p:cNvSpPr>
          <p:nvPr/>
        </p:nvSpPr>
        <p:spPr bwMode="auto">
          <a:xfrm>
            <a:off x="487554" y="501640"/>
            <a:ext cx="8143932" cy="1631216"/>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Bef>
                <a:spcPct val="50000"/>
              </a:spcBef>
            </a:pPr>
            <a:r>
              <a:rPr lang="id-ID" sz="5000" b="1" dirty="0" smtClean="0">
                <a:ln w="11430"/>
                <a:solidFill>
                  <a:srgbClr val="666633"/>
                </a:solidFill>
                <a:effectLst>
                  <a:outerShdw blurRad="50800" dist="39000" dir="5460000" algn="tl">
                    <a:srgbClr val="000000">
                      <a:alpha val="38000"/>
                    </a:srgbClr>
                  </a:outerShdw>
                </a:effectLst>
                <a:latin typeface="Arial Rounded MT Bold" pitchFamily="34" charset="0"/>
              </a:rPr>
              <a:t>KEPUTUSAN      MANAJEMEN</a:t>
            </a:r>
            <a:endParaRPr lang="en-US" sz="5000" b="1" dirty="0">
              <a:ln w="11430"/>
              <a:solidFill>
                <a:srgbClr val="666633"/>
              </a:solidFill>
              <a:effectLst>
                <a:outerShdw blurRad="50800" dist="39000" dir="5460000" algn="tl">
                  <a:srgbClr val="000000">
                    <a:alpha val="38000"/>
                  </a:srgbClr>
                </a:outerShdw>
              </a:effectLst>
              <a:latin typeface="Arial Rounded MT Bold" pitchFamily="34" charset="0"/>
            </a:endParaRPr>
          </a:p>
        </p:txBody>
      </p:sp>
      <p:sp>
        <p:nvSpPr>
          <p:cNvPr id="6" name="TextBox 5"/>
          <p:cNvSpPr txBox="1"/>
          <p:nvPr/>
        </p:nvSpPr>
        <p:spPr>
          <a:xfrm>
            <a:off x="539552" y="2776860"/>
            <a:ext cx="8064896" cy="2308324"/>
          </a:xfrm>
          <a:prstGeom prst="rect">
            <a:avLst/>
          </a:prstGeom>
          <a:noFill/>
          <a:ln>
            <a:solidFill>
              <a:srgbClr val="00B050"/>
            </a:solidFill>
          </a:ln>
        </p:spPr>
        <p:txBody>
          <a:bodyPr wrap="square" rtlCol="0">
            <a:spAutoFit/>
          </a:bodyPr>
          <a:lstStyle/>
          <a:p>
            <a:pPr algn="just"/>
            <a:r>
              <a:rPr lang="en-US" sz="2400" dirty="0" smtClean="0">
                <a:solidFill>
                  <a:srgbClr val="CCFF66"/>
                </a:solidFill>
                <a:latin typeface="Arial Rounded MT Bold" pitchFamily="34" charset="0"/>
              </a:rPr>
              <a:t>SALAH SATU UPAYA MELAKSANAKAN PERENCANA</a:t>
            </a:r>
            <a:r>
              <a:rPr lang="id-ID" sz="2400" dirty="0" smtClean="0">
                <a:solidFill>
                  <a:srgbClr val="CCFF66"/>
                </a:solidFill>
                <a:latin typeface="Arial Rounded MT Bold" pitchFamily="34" charset="0"/>
              </a:rPr>
              <a:t> </a:t>
            </a:r>
            <a:r>
              <a:rPr lang="en-US" sz="2400" dirty="0" smtClean="0">
                <a:solidFill>
                  <a:srgbClr val="CCFF66"/>
                </a:solidFill>
                <a:latin typeface="Arial Rounded MT Bold" pitchFamily="34" charset="0"/>
              </a:rPr>
              <a:t>AN PAJAK YANG BAIK SEHINGGA KEWAJIBAN PAJAK YANG HARUS DIPENUHI TIDAK LEBIH DAN TIDAK KURANG DARI YANG SEHARUSNYA, MELALUI MEKANISME PEMOTONGAN/PEMUNGUTAN PAJAK (</a:t>
            </a:r>
            <a:r>
              <a:rPr lang="en-US" sz="2400" i="1" dirty="0" smtClean="0">
                <a:solidFill>
                  <a:srgbClr val="CCFF66"/>
                </a:solidFill>
                <a:latin typeface="Arial Rounded MT Bold" pitchFamily="34" charset="0"/>
              </a:rPr>
              <a:t>WITHHOLDING TAX</a:t>
            </a:r>
            <a:r>
              <a:rPr lang="en-US" sz="2400" dirty="0" smtClean="0">
                <a:solidFill>
                  <a:srgbClr val="CCFF66"/>
                </a:solidFill>
                <a:latin typeface="Arial Rounded MT Bold" pitchFamily="34" charset="0"/>
              </a:rPr>
              <a:t>)</a:t>
            </a:r>
            <a:endParaRPr lang="en-US" sz="2400" dirty="0">
              <a:solidFill>
                <a:srgbClr val="CCFF66"/>
              </a:solidFill>
              <a:latin typeface="Arial Rounded MT Bold"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1043608" y="1916832"/>
            <a:ext cx="7056784" cy="1944216"/>
          </a:xfrm>
          <a:prstGeom prst="roundRect">
            <a:avLst>
              <a:gd name="adj" fmla="val 6594"/>
            </a:avLst>
          </a:prstGeom>
          <a:solidFill>
            <a:srgbClr val="9FA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Text Box 8"/>
          <p:cNvSpPr txBox="1">
            <a:spLocks noChangeArrowheads="1"/>
          </p:cNvSpPr>
          <p:nvPr/>
        </p:nvSpPr>
        <p:spPr bwMode="auto">
          <a:xfrm>
            <a:off x="1140356" y="2177826"/>
            <a:ext cx="6858048" cy="1415772"/>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Bef>
                <a:spcPct val="50000"/>
              </a:spcBef>
            </a:pPr>
            <a:r>
              <a:rPr lang="id-ID" sz="8600" b="1" dirty="0" smtClean="0">
                <a:ln w="11430"/>
                <a:solidFill>
                  <a:srgbClr val="666633"/>
                </a:solidFill>
                <a:effectLst>
                  <a:outerShdw blurRad="50800" dist="39000" dir="5460000" algn="tl">
                    <a:srgbClr val="000000">
                      <a:alpha val="38000"/>
                    </a:srgbClr>
                  </a:outerShdw>
                </a:effectLst>
                <a:latin typeface="Arial Rounded MT Bold" pitchFamily="34" charset="0"/>
              </a:rPr>
              <a:t>SELESAI</a:t>
            </a:r>
            <a:endParaRPr lang="en-US" sz="8600" b="1" dirty="0">
              <a:ln w="11430"/>
              <a:solidFill>
                <a:srgbClr val="666633"/>
              </a:solidFill>
              <a:effectLst>
                <a:outerShdw blurRad="50800" dist="39000" dir="5460000" algn="tl">
                  <a:srgbClr val="000000">
                    <a:alpha val="38000"/>
                  </a:srgbClr>
                </a:outerShdw>
              </a:effectLst>
              <a:latin typeface="Arial Rounded MT Bold" pitchFamily="34" charset="0"/>
            </a:endParaRPr>
          </a:p>
        </p:txBody>
      </p:sp>
      <p:sp>
        <p:nvSpPr>
          <p:cNvPr id="6" name="Text Box 8"/>
          <p:cNvSpPr txBox="1">
            <a:spLocks noChangeArrowheads="1"/>
          </p:cNvSpPr>
          <p:nvPr/>
        </p:nvSpPr>
        <p:spPr bwMode="auto">
          <a:xfrm>
            <a:off x="483624" y="4049777"/>
            <a:ext cx="8150804" cy="1323439"/>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Bef>
                <a:spcPct val="50000"/>
              </a:spcBef>
            </a:pPr>
            <a:r>
              <a:rPr lang="id-ID" sz="8000" dirty="0" smtClean="0">
                <a:ln w="11430"/>
                <a:solidFill>
                  <a:srgbClr val="666633"/>
                </a:solidFill>
                <a:effectLst>
                  <a:outerShdw blurRad="50800" dist="39000" dir="5460000" algn="tl">
                    <a:srgbClr val="000000">
                      <a:alpha val="38000"/>
                    </a:srgbClr>
                  </a:outerShdw>
                </a:effectLst>
                <a:latin typeface="Lucida Calligraphy" pitchFamily="66" charset="0"/>
              </a:rPr>
              <a:t>Terima kasih</a:t>
            </a:r>
            <a:endParaRPr lang="en-US" sz="8000" dirty="0">
              <a:ln w="11430"/>
              <a:solidFill>
                <a:srgbClr val="666633"/>
              </a:solidFill>
              <a:effectLst>
                <a:outerShdw blurRad="50800" dist="39000" dir="5460000" algn="tl">
                  <a:srgbClr val="000000">
                    <a:alpha val="38000"/>
                  </a:srgbClr>
                </a:outerShdw>
              </a:effectLst>
              <a:latin typeface="Lucida Calligraphy" pitchFamily="66" charset="0"/>
            </a:endParaRPr>
          </a:p>
        </p:txBody>
      </p:sp>
      <p:sp>
        <p:nvSpPr>
          <p:cNvPr id="7" name="TextBox 6"/>
          <p:cNvSpPr txBox="1"/>
          <p:nvPr/>
        </p:nvSpPr>
        <p:spPr>
          <a:xfrm>
            <a:off x="539552" y="1052736"/>
            <a:ext cx="8136904" cy="369332"/>
          </a:xfrm>
          <a:prstGeom prst="rect">
            <a:avLst/>
          </a:prstGeom>
          <a:noFill/>
        </p:spPr>
        <p:txBody>
          <a:bodyPr wrap="square" rtlCol="0">
            <a:spAutoFit/>
          </a:bodyPr>
          <a:lstStyle/>
          <a:p>
            <a:endParaRPr lang="id-ID" dirty="0"/>
          </a:p>
        </p:txBody>
      </p:sp>
      <p:sp>
        <p:nvSpPr>
          <p:cNvPr id="8" name="Rounded Rectangle 7"/>
          <p:cNvSpPr/>
          <p:nvPr/>
        </p:nvSpPr>
        <p:spPr>
          <a:xfrm>
            <a:off x="569532" y="1196752"/>
            <a:ext cx="7992888" cy="4320480"/>
          </a:xfrm>
          <a:prstGeom prst="roundRect">
            <a:avLst>
              <a:gd name="adj" fmla="val 3135"/>
            </a:avLst>
          </a:prstGeom>
          <a:noFill/>
          <a:ln w="28575">
            <a:solidFill>
              <a:srgbClr val="7476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42310" y="404664"/>
            <a:ext cx="6643734" cy="677108"/>
          </a:xfrm>
          <a:prstGeom prst="rect">
            <a:avLst/>
          </a:prstGeom>
          <a:noFill/>
          <a:ln>
            <a:noFill/>
          </a:ln>
        </p:spPr>
        <p:txBody>
          <a:bodyPr wrap="square" rtlCol="0">
            <a:spAutoFit/>
          </a:bodyPr>
          <a:lstStyle/>
          <a:p>
            <a:pPr algn="ctr"/>
            <a:r>
              <a:rPr lang="en-US" sz="3800" dirty="0" smtClean="0">
                <a:solidFill>
                  <a:srgbClr val="CCFF66"/>
                </a:solidFill>
                <a:latin typeface="Arial Rounded MT Bold" pitchFamily="34" charset="0"/>
              </a:rPr>
              <a:t>NATURA &amp; KENIKMATAN</a:t>
            </a:r>
            <a:endParaRPr lang="en-US" sz="3800" dirty="0">
              <a:solidFill>
                <a:srgbClr val="CCFF66"/>
              </a:solidFill>
              <a:latin typeface="Arial Rounded MT Bold" pitchFamily="34" charset="0"/>
            </a:endParaRPr>
          </a:p>
        </p:txBody>
      </p:sp>
      <p:sp>
        <p:nvSpPr>
          <p:cNvPr id="3" name="TextBox 2"/>
          <p:cNvSpPr txBox="1"/>
          <p:nvPr/>
        </p:nvSpPr>
        <p:spPr>
          <a:xfrm>
            <a:off x="529062" y="1427292"/>
            <a:ext cx="8072494" cy="1569660"/>
          </a:xfrm>
          <a:prstGeom prst="rect">
            <a:avLst/>
          </a:prstGeom>
          <a:noFill/>
        </p:spPr>
        <p:txBody>
          <a:bodyPr wrap="square" rtlCol="0">
            <a:spAutoFit/>
          </a:bodyPr>
          <a:lstStyle/>
          <a:p>
            <a:pPr algn="just"/>
            <a:r>
              <a:rPr lang="fi-FI" sz="2400" dirty="0" smtClean="0">
                <a:solidFill>
                  <a:srgbClr val="FFFF99"/>
                </a:solidFill>
                <a:latin typeface="Bookman Old Style" pitchFamily="18" charset="0"/>
              </a:rPr>
              <a:t>Bahwa pemberian natura dan kenikmatan bukan merupakan objek pajak bagi yang menerima, dan tidak dapat dibiayakan bagi yang memberikan (</a:t>
            </a:r>
            <a:r>
              <a:rPr lang="fi-FI" sz="2400" i="1" dirty="0" smtClean="0">
                <a:solidFill>
                  <a:srgbClr val="FFFF99"/>
                </a:solidFill>
                <a:latin typeface="Bookman Old Style" pitchFamily="18" charset="0"/>
              </a:rPr>
              <a:t>Non Deductible Expense</a:t>
            </a:r>
            <a:r>
              <a:rPr lang="fi-FI" sz="2400" dirty="0" smtClean="0">
                <a:solidFill>
                  <a:srgbClr val="FFFF99"/>
                </a:solidFill>
                <a:latin typeface="Bookman Old Style" pitchFamily="18" charset="0"/>
              </a:rPr>
              <a:t>).</a:t>
            </a:r>
            <a:endParaRPr lang="en-US" sz="2400" dirty="0">
              <a:solidFill>
                <a:srgbClr val="FFFF99"/>
              </a:solidFill>
              <a:latin typeface="Bookman Old Style" pitchFamily="18" charset="0"/>
            </a:endParaRPr>
          </a:p>
        </p:txBody>
      </p:sp>
      <p:sp>
        <p:nvSpPr>
          <p:cNvPr id="4" name="TextBox 3"/>
          <p:cNvSpPr txBox="1"/>
          <p:nvPr/>
        </p:nvSpPr>
        <p:spPr>
          <a:xfrm>
            <a:off x="714348" y="3300080"/>
            <a:ext cx="7715304" cy="1785104"/>
          </a:xfrm>
          <a:prstGeom prst="rect">
            <a:avLst/>
          </a:prstGeom>
          <a:noFill/>
          <a:ln>
            <a:solidFill>
              <a:srgbClr val="00B050"/>
            </a:solidFill>
          </a:ln>
        </p:spPr>
        <p:txBody>
          <a:bodyPr wrap="square" rtlCol="0">
            <a:spAutoFit/>
          </a:bodyPr>
          <a:lstStyle/>
          <a:p>
            <a:pPr algn="just"/>
            <a:r>
              <a:rPr lang="fi-FI" sz="2200" dirty="0" smtClean="0">
                <a:solidFill>
                  <a:schemeClr val="bg1"/>
                </a:solidFill>
                <a:latin typeface="Bookman Old Style" pitchFamily="18" charset="0"/>
              </a:rPr>
              <a:t>Misal perusahaan akan memberikan tunjangan bahan pokok sebesar Rp. 1.000.000,00 sebulan kepada para pegawainya. Agar beban pajak dapat ditekan, perlu dipertimbangkan bahwa tunjangan tersebut diberikan berbentuk natura atau diberikan secara tunai.</a:t>
            </a:r>
            <a:endParaRPr lang="en-US" sz="2200" dirty="0">
              <a:solidFill>
                <a:schemeClr val="bg1"/>
              </a:solidFill>
              <a:latin typeface="Bookman Old Style" pitchFamily="18" charset="0"/>
            </a:endParaRPr>
          </a:p>
        </p:txBody>
      </p:sp>
      <p:sp>
        <p:nvSpPr>
          <p:cNvPr id="12" name="Down Arrow 11"/>
          <p:cNvSpPr/>
          <p:nvPr/>
        </p:nvSpPr>
        <p:spPr>
          <a:xfrm>
            <a:off x="2435208" y="5167452"/>
            <a:ext cx="4252062" cy="1285884"/>
          </a:xfrm>
          <a:prstGeom prst="downArrow">
            <a:avLst/>
          </a:prstGeom>
          <a:solidFill>
            <a:srgbClr val="7476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7434" y="2924944"/>
            <a:ext cx="7099722" cy="461665"/>
          </a:xfrm>
          <a:prstGeom prst="rect">
            <a:avLst/>
          </a:prstGeom>
          <a:noFill/>
          <a:ln>
            <a:noFill/>
          </a:ln>
        </p:spPr>
        <p:txBody>
          <a:bodyPr wrap="square" rtlCol="0">
            <a:spAutoFit/>
          </a:bodyPr>
          <a:lstStyle/>
          <a:p>
            <a:r>
              <a:rPr lang="fi-FI" sz="2400" dirty="0" smtClean="0">
                <a:solidFill>
                  <a:srgbClr val="99FF33"/>
                </a:solidFill>
                <a:latin typeface="Bookman Old Style" pitchFamily="18" charset="0"/>
              </a:rPr>
              <a:t>P</a:t>
            </a:r>
            <a:r>
              <a:rPr lang="id-ID" sz="2400" dirty="0" smtClean="0">
                <a:solidFill>
                  <a:srgbClr val="99FF33"/>
                </a:solidFill>
                <a:latin typeface="Bookman Old Style" pitchFamily="18" charset="0"/>
              </a:rPr>
              <a:t>ILIHAN</a:t>
            </a:r>
            <a:r>
              <a:rPr lang="fi-FI" sz="2400" dirty="0" smtClean="0">
                <a:solidFill>
                  <a:srgbClr val="99FF33"/>
                </a:solidFill>
                <a:latin typeface="Bookman Old Style" pitchFamily="18" charset="0"/>
              </a:rPr>
              <a:t> 2</a:t>
            </a:r>
            <a:r>
              <a:rPr lang="id-ID" sz="2400" dirty="0" smtClean="0">
                <a:solidFill>
                  <a:srgbClr val="99FF33"/>
                </a:solidFill>
                <a:latin typeface="Bookman Old Style" pitchFamily="18" charset="0"/>
              </a:rPr>
              <a:t>;</a:t>
            </a:r>
            <a:r>
              <a:rPr lang="fi-FI" sz="2400" dirty="0" smtClean="0">
                <a:solidFill>
                  <a:srgbClr val="99FF33"/>
                </a:solidFill>
                <a:latin typeface="Bookman Old Style" pitchFamily="18" charset="0"/>
              </a:rPr>
              <a:t> diberikan secara tunai </a:t>
            </a:r>
            <a:endParaRPr lang="en-US" sz="2400" dirty="0">
              <a:solidFill>
                <a:srgbClr val="99FF33"/>
              </a:solidFill>
              <a:latin typeface="Bookman Old Style" pitchFamily="18" charset="0"/>
            </a:endParaRPr>
          </a:p>
        </p:txBody>
      </p:sp>
      <p:sp>
        <p:nvSpPr>
          <p:cNvPr id="3" name="TextBox 2"/>
          <p:cNvSpPr txBox="1"/>
          <p:nvPr/>
        </p:nvSpPr>
        <p:spPr>
          <a:xfrm>
            <a:off x="1101748" y="3551926"/>
            <a:ext cx="7286676" cy="2677656"/>
          </a:xfrm>
          <a:prstGeom prst="rect">
            <a:avLst/>
          </a:prstGeom>
          <a:noFill/>
          <a:ln>
            <a:solidFill>
              <a:srgbClr val="00B050"/>
            </a:solidFill>
          </a:ln>
        </p:spPr>
        <p:txBody>
          <a:bodyPr wrap="square" rtlCol="0">
            <a:spAutoFit/>
          </a:bodyPr>
          <a:lstStyle/>
          <a:p>
            <a:pPr algn="just"/>
            <a:r>
              <a:rPr lang="fi-FI" sz="2400" dirty="0" smtClean="0">
                <a:solidFill>
                  <a:schemeClr val="bg1"/>
                </a:solidFill>
                <a:latin typeface="Bookman Old Style" pitchFamily="18" charset="0"/>
              </a:rPr>
              <a:t>Pemberian tunjangan secara tunai merupakan objek pajak bagi yang menerima, dan meru</a:t>
            </a:r>
            <a:r>
              <a:rPr lang="id-ID" sz="2400" dirty="0" smtClean="0">
                <a:solidFill>
                  <a:schemeClr val="bg1"/>
                </a:solidFill>
                <a:latin typeface="Bookman Old Style" pitchFamily="18" charset="0"/>
              </a:rPr>
              <a:t>p</a:t>
            </a:r>
            <a:r>
              <a:rPr lang="fi-FI" sz="2400" dirty="0" smtClean="0">
                <a:solidFill>
                  <a:schemeClr val="bg1"/>
                </a:solidFill>
                <a:latin typeface="Bookman Old Style" pitchFamily="18" charset="0"/>
              </a:rPr>
              <a:t>a</a:t>
            </a:r>
            <a:r>
              <a:rPr lang="id-ID" sz="2400" dirty="0" smtClean="0">
                <a:solidFill>
                  <a:schemeClr val="bg1"/>
                </a:solidFill>
                <a:latin typeface="Bookman Old Style" pitchFamily="18" charset="0"/>
              </a:rPr>
              <a:t> </a:t>
            </a:r>
            <a:r>
              <a:rPr lang="fi-FI" sz="2400" dirty="0" smtClean="0">
                <a:solidFill>
                  <a:schemeClr val="bg1"/>
                </a:solidFill>
                <a:latin typeface="Bookman Old Style" pitchFamily="18" charset="0"/>
              </a:rPr>
              <a:t>kan biaya bagi yang memberikan. Dengan asumsi bahwa perusahaan dikenai tarip PPh Badan sebesar 25% maka terdapat penurunan pajak sebesar = 25% X Rp. 1.000.000,00 = Rp. 250.000,00</a:t>
            </a:r>
            <a:endParaRPr lang="en-US" sz="2400" dirty="0">
              <a:solidFill>
                <a:schemeClr val="bg1"/>
              </a:solidFill>
              <a:latin typeface="Bookman Old Style" pitchFamily="18" charset="0"/>
            </a:endParaRPr>
          </a:p>
        </p:txBody>
      </p:sp>
      <p:cxnSp>
        <p:nvCxnSpPr>
          <p:cNvPr id="4" name="Elbow Connector 3"/>
          <p:cNvCxnSpPr>
            <a:stCxn id="2" idx="1"/>
            <a:endCxn id="3" idx="1"/>
          </p:cNvCxnSpPr>
          <p:nvPr/>
        </p:nvCxnSpPr>
        <p:spPr>
          <a:xfrm rot="10800000" flipH="1" flipV="1">
            <a:off x="887434" y="3155776"/>
            <a:ext cx="214314" cy="1734977"/>
          </a:xfrm>
          <a:prstGeom prst="bentConnector3">
            <a:avLst>
              <a:gd name="adj1" fmla="val -106666"/>
            </a:avLst>
          </a:prstGeom>
          <a:ln w="19050">
            <a:solidFill>
              <a:srgbClr val="00B05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899592" y="692696"/>
            <a:ext cx="6768752" cy="461665"/>
          </a:xfrm>
          <a:prstGeom prst="rect">
            <a:avLst/>
          </a:prstGeom>
          <a:noFill/>
          <a:ln>
            <a:noFill/>
          </a:ln>
        </p:spPr>
        <p:txBody>
          <a:bodyPr wrap="square" rtlCol="0">
            <a:spAutoFit/>
          </a:bodyPr>
          <a:lstStyle/>
          <a:p>
            <a:r>
              <a:rPr lang="fi-FI" sz="2400" dirty="0" smtClean="0">
                <a:solidFill>
                  <a:srgbClr val="99FF33"/>
                </a:solidFill>
                <a:latin typeface="Bookman Old Style" pitchFamily="18" charset="0"/>
              </a:rPr>
              <a:t>P</a:t>
            </a:r>
            <a:r>
              <a:rPr lang="id-ID" sz="2400" dirty="0" smtClean="0">
                <a:solidFill>
                  <a:srgbClr val="99FF33"/>
                </a:solidFill>
                <a:latin typeface="Bookman Old Style" pitchFamily="18" charset="0"/>
              </a:rPr>
              <a:t>ILIHAN </a:t>
            </a:r>
            <a:r>
              <a:rPr lang="fi-FI" sz="2400" dirty="0" smtClean="0">
                <a:solidFill>
                  <a:srgbClr val="99FF33"/>
                </a:solidFill>
                <a:latin typeface="Bookman Old Style" pitchFamily="18" charset="0"/>
              </a:rPr>
              <a:t>1</a:t>
            </a:r>
            <a:r>
              <a:rPr lang="id-ID" sz="2400" dirty="0" smtClean="0">
                <a:solidFill>
                  <a:srgbClr val="99FF33"/>
                </a:solidFill>
                <a:latin typeface="Bookman Old Style" pitchFamily="18" charset="0"/>
              </a:rPr>
              <a:t>;</a:t>
            </a:r>
            <a:r>
              <a:rPr lang="fi-FI" sz="2400" dirty="0" smtClean="0">
                <a:solidFill>
                  <a:srgbClr val="99FF33"/>
                </a:solidFill>
                <a:latin typeface="Bookman Old Style" pitchFamily="18" charset="0"/>
              </a:rPr>
              <a:t> diberikan dalam bentuk natura</a:t>
            </a:r>
            <a:endParaRPr lang="en-US" sz="2400" dirty="0">
              <a:solidFill>
                <a:srgbClr val="99FF33"/>
              </a:solidFill>
              <a:latin typeface="Bookman Old Style" pitchFamily="18" charset="0"/>
            </a:endParaRPr>
          </a:p>
        </p:txBody>
      </p:sp>
      <p:sp>
        <p:nvSpPr>
          <p:cNvPr id="6" name="TextBox 5"/>
          <p:cNvSpPr txBox="1"/>
          <p:nvPr/>
        </p:nvSpPr>
        <p:spPr>
          <a:xfrm>
            <a:off x="1113906" y="1307120"/>
            <a:ext cx="7286676" cy="1200329"/>
          </a:xfrm>
          <a:prstGeom prst="rect">
            <a:avLst/>
          </a:prstGeom>
          <a:noFill/>
          <a:ln>
            <a:solidFill>
              <a:srgbClr val="00B050"/>
            </a:solidFill>
          </a:ln>
        </p:spPr>
        <p:txBody>
          <a:bodyPr wrap="square" rtlCol="0">
            <a:spAutoFit/>
          </a:bodyPr>
          <a:lstStyle/>
          <a:p>
            <a:pPr algn="just"/>
            <a:r>
              <a:rPr lang="fi-FI" sz="2400" dirty="0" smtClean="0">
                <a:solidFill>
                  <a:schemeClr val="bg1"/>
                </a:solidFill>
                <a:latin typeface="Bookman Old Style" pitchFamily="18" charset="0"/>
              </a:rPr>
              <a:t>Karena pemberian natura bukan biaya bagi perusahaan, maka tidak ada penurunan pajak bagi perusahaan.</a:t>
            </a:r>
            <a:endParaRPr lang="en-US" sz="2400" dirty="0">
              <a:solidFill>
                <a:schemeClr val="bg1"/>
              </a:solidFill>
              <a:latin typeface="Bookman Old Style" pitchFamily="18" charset="0"/>
            </a:endParaRPr>
          </a:p>
        </p:txBody>
      </p:sp>
      <p:cxnSp>
        <p:nvCxnSpPr>
          <p:cNvPr id="7" name="Elbow Connector 6"/>
          <p:cNvCxnSpPr>
            <a:stCxn id="5" idx="1"/>
            <a:endCxn id="6" idx="1"/>
          </p:cNvCxnSpPr>
          <p:nvPr/>
        </p:nvCxnSpPr>
        <p:spPr>
          <a:xfrm rot="10800000" flipH="1" flipV="1">
            <a:off x="899592" y="923529"/>
            <a:ext cx="214314" cy="983756"/>
          </a:xfrm>
          <a:prstGeom prst="bentConnector3">
            <a:avLst>
              <a:gd name="adj1" fmla="val -106666"/>
            </a:avLst>
          </a:prstGeom>
          <a:ln w="19050">
            <a:solidFill>
              <a:srgbClr val="00B05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16632"/>
            <a:ext cx="8208912" cy="1015663"/>
          </a:xfrm>
          <a:prstGeom prst="rect">
            <a:avLst/>
          </a:prstGeom>
          <a:noFill/>
          <a:ln>
            <a:noFill/>
          </a:ln>
        </p:spPr>
        <p:txBody>
          <a:bodyPr wrap="square" rtlCol="0">
            <a:spAutoFit/>
          </a:bodyPr>
          <a:lstStyle/>
          <a:p>
            <a:pPr algn="ctr"/>
            <a:r>
              <a:rPr lang="id-ID" sz="3000" dirty="0" smtClean="0">
                <a:solidFill>
                  <a:srgbClr val="CCFF66"/>
                </a:solidFill>
                <a:latin typeface="Arial Rounded MT Bold" pitchFamily="34" charset="0"/>
              </a:rPr>
              <a:t>MENANGGUNG PAJAK ATAU MEMBERIKAN TUNJANGAN PAJAK</a:t>
            </a:r>
            <a:endParaRPr lang="en-US" sz="3000" dirty="0">
              <a:solidFill>
                <a:srgbClr val="CCFF66"/>
              </a:solidFill>
              <a:latin typeface="Arial Rounded MT Bold" pitchFamily="34" charset="0"/>
            </a:endParaRPr>
          </a:p>
        </p:txBody>
      </p:sp>
      <p:sp>
        <p:nvSpPr>
          <p:cNvPr id="3" name="TextBox 2"/>
          <p:cNvSpPr txBox="1"/>
          <p:nvPr/>
        </p:nvSpPr>
        <p:spPr>
          <a:xfrm>
            <a:off x="323528" y="1453421"/>
            <a:ext cx="8496944" cy="3631763"/>
          </a:xfrm>
          <a:prstGeom prst="rect">
            <a:avLst/>
          </a:prstGeom>
          <a:noFill/>
          <a:ln w="12700">
            <a:solidFill>
              <a:srgbClr val="009200"/>
            </a:solidFill>
          </a:ln>
        </p:spPr>
        <p:txBody>
          <a:bodyPr wrap="square" rtlCol="0">
            <a:spAutoFit/>
          </a:bodyPr>
          <a:lstStyle/>
          <a:p>
            <a:pPr algn="just">
              <a:spcBef>
                <a:spcPct val="50000"/>
              </a:spcBef>
            </a:pPr>
            <a:r>
              <a:rPr lang="en-US" sz="2000" dirty="0" err="1" smtClean="0">
                <a:solidFill>
                  <a:schemeClr val="bg1"/>
                </a:solidFill>
                <a:latin typeface="Bookman Old Style" pitchFamily="18" charset="0"/>
              </a:rPr>
              <a:t>Dalam</a:t>
            </a:r>
            <a:r>
              <a:rPr lang="en-US" sz="2000" dirty="0" smtClean="0">
                <a:solidFill>
                  <a:schemeClr val="bg1"/>
                </a:solidFill>
                <a:latin typeface="Bookman Old Style" pitchFamily="18" charset="0"/>
              </a:rPr>
              <a:t> </a:t>
            </a:r>
            <a:r>
              <a:rPr lang="en-US" sz="2000" i="1" dirty="0" smtClean="0">
                <a:solidFill>
                  <a:schemeClr val="bg1"/>
                </a:solidFill>
                <a:latin typeface="Bookman Old Style" pitchFamily="18" charset="0"/>
              </a:rPr>
              <a:t>tax payroll method</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terdapat</a:t>
            </a:r>
            <a:r>
              <a:rPr lang="en-US" sz="2000" dirty="0" smtClean="0">
                <a:solidFill>
                  <a:schemeClr val="bg1"/>
                </a:solidFill>
                <a:latin typeface="Bookman Old Style" pitchFamily="18" charset="0"/>
              </a:rPr>
              <a:t> 3 </a:t>
            </a:r>
            <a:r>
              <a:rPr lang="en-US" sz="2000" dirty="0" err="1" smtClean="0">
                <a:solidFill>
                  <a:schemeClr val="bg1"/>
                </a:solidFill>
                <a:latin typeface="Bookman Old Style" pitchFamily="18" charset="0"/>
              </a:rPr>
              <a:t>macam</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metode</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pemotongan</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pajak</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yaitu</a:t>
            </a:r>
            <a:r>
              <a:rPr lang="en-US" sz="2000" dirty="0" smtClean="0">
                <a:solidFill>
                  <a:schemeClr val="bg1"/>
                </a:solidFill>
                <a:latin typeface="Bookman Old Style" pitchFamily="18" charset="0"/>
              </a:rPr>
              <a:t> :</a:t>
            </a:r>
          </a:p>
          <a:p>
            <a:pPr marL="355600" indent="-355600" algn="just">
              <a:spcBef>
                <a:spcPct val="50000"/>
              </a:spcBef>
            </a:pPr>
            <a:r>
              <a:rPr lang="en-US" sz="2000" dirty="0" smtClean="0">
                <a:solidFill>
                  <a:schemeClr val="bg1"/>
                </a:solidFill>
                <a:latin typeface="Bookman Old Style" pitchFamily="18" charset="0"/>
              </a:rPr>
              <a:t>1.	</a:t>
            </a:r>
            <a:r>
              <a:rPr lang="en-US" sz="2000" dirty="0" smtClean="0">
                <a:solidFill>
                  <a:srgbClr val="99FF33"/>
                </a:solidFill>
                <a:latin typeface="Bookman Old Style" pitchFamily="18" charset="0"/>
              </a:rPr>
              <a:t>Net method, </a:t>
            </a:r>
            <a:r>
              <a:rPr lang="en-US" sz="2000" dirty="0" err="1" smtClean="0">
                <a:solidFill>
                  <a:schemeClr val="bg1"/>
                </a:solidFill>
                <a:latin typeface="Bookman Old Style" pitchFamily="18" charset="0"/>
              </a:rPr>
              <a:t>merupakan</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metode</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pemotongan</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pajak</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dimana</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perusahaan</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menanggung</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pajak</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karyawannya</a:t>
            </a:r>
            <a:r>
              <a:rPr lang="en-US" sz="2000" dirty="0" smtClean="0">
                <a:solidFill>
                  <a:schemeClr val="bg1"/>
                </a:solidFill>
                <a:latin typeface="Bookman Old Style" pitchFamily="18" charset="0"/>
              </a:rPr>
              <a:t>. </a:t>
            </a:r>
          </a:p>
          <a:p>
            <a:pPr marL="355600" indent="-355600" algn="just">
              <a:spcBef>
                <a:spcPct val="50000"/>
              </a:spcBef>
            </a:pPr>
            <a:r>
              <a:rPr lang="en-US" sz="2000" dirty="0" smtClean="0">
                <a:solidFill>
                  <a:schemeClr val="bg1"/>
                </a:solidFill>
                <a:latin typeface="Bookman Old Style" pitchFamily="18" charset="0"/>
              </a:rPr>
              <a:t>2.	</a:t>
            </a:r>
            <a:r>
              <a:rPr lang="en-US" sz="2000" dirty="0" smtClean="0">
                <a:solidFill>
                  <a:srgbClr val="99FF33"/>
                </a:solidFill>
                <a:latin typeface="Bookman Old Style" pitchFamily="18" charset="0"/>
              </a:rPr>
              <a:t>Gross Method, </a:t>
            </a:r>
            <a:r>
              <a:rPr lang="en-US" sz="2000" dirty="0" err="1" smtClean="0">
                <a:solidFill>
                  <a:schemeClr val="bg1"/>
                </a:solidFill>
                <a:latin typeface="Bookman Old Style" pitchFamily="18" charset="0"/>
              </a:rPr>
              <a:t>merupakan</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metode</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pemotongan</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pajak</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dimana</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karyawan</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menanggung</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sendiri</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jumlah</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pajak</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penghasilannya</a:t>
            </a:r>
            <a:r>
              <a:rPr lang="en-US" sz="2000" dirty="0" smtClean="0">
                <a:solidFill>
                  <a:schemeClr val="bg1"/>
                </a:solidFill>
                <a:latin typeface="Bookman Old Style" pitchFamily="18" charset="0"/>
              </a:rPr>
              <a:t> </a:t>
            </a:r>
          </a:p>
          <a:p>
            <a:pPr marL="355600" indent="-355600" algn="just">
              <a:spcBef>
                <a:spcPct val="50000"/>
              </a:spcBef>
            </a:pPr>
            <a:r>
              <a:rPr lang="en-US" sz="2000" dirty="0" smtClean="0">
                <a:solidFill>
                  <a:schemeClr val="bg1"/>
                </a:solidFill>
                <a:latin typeface="Bookman Old Style" pitchFamily="18" charset="0"/>
              </a:rPr>
              <a:t>3.	</a:t>
            </a:r>
            <a:r>
              <a:rPr lang="en-US" sz="2000" dirty="0" smtClean="0">
                <a:solidFill>
                  <a:srgbClr val="99FF33"/>
                </a:solidFill>
                <a:latin typeface="Bookman Old Style" pitchFamily="18" charset="0"/>
              </a:rPr>
              <a:t>Gross Up method, </a:t>
            </a:r>
            <a:r>
              <a:rPr lang="en-US" sz="2000" dirty="0" err="1" smtClean="0">
                <a:solidFill>
                  <a:schemeClr val="bg1"/>
                </a:solidFill>
                <a:latin typeface="Bookman Old Style" pitchFamily="18" charset="0"/>
              </a:rPr>
              <a:t>merupakan</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metode</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pemotongan</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pajak</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dimana</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perusahaan</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memberikan</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tunjangan</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pajak</a:t>
            </a:r>
            <a:r>
              <a:rPr lang="en-US" sz="2000" dirty="0" smtClean="0">
                <a:solidFill>
                  <a:schemeClr val="bg1"/>
                </a:solidFill>
                <a:latin typeface="Bookman Old Style" pitchFamily="18" charset="0"/>
              </a:rPr>
              <a:t> yang </a:t>
            </a:r>
            <a:r>
              <a:rPr lang="en-US" sz="2000" dirty="0" err="1" smtClean="0">
                <a:solidFill>
                  <a:schemeClr val="bg1"/>
                </a:solidFill>
                <a:latin typeface="Bookman Old Style" pitchFamily="18" charset="0"/>
              </a:rPr>
              <a:t>jumlahnya</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sama</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besar</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dengan</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jumlah</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pajak</a:t>
            </a:r>
            <a:r>
              <a:rPr lang="en-US" sz="2000" dirty="0" smtClean="0">
                <a:solidFill>
                  <a:schemeClr val="bg1"/>
                </a:solidFill>
                <a:latin typeface="Bookman Old Style" pitchFamily="18" charset="0"/>
              </a:rPr>
              <a:t> yang </a:t>
            </a:r>
            <a:r>
              <a:rPr lang="en-US" sz="2000" dirty="0" err="1" smtClean="0">
                <a:solidFill>
                  <a:schemeClr val="bg1"/>
                </a:solidFill>
                <a:latin typeface="Bookman Old Style" pitchFamily="18" charset="0"/>
              </a:rPr>
              <a:t>dipotong</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dari</a:t>
            </a:r>
            <a:r>
              <a:rPr lang="en-US" sz="2000" dirty="0" smtClean="0">
                <a:solidFill>
                  <a:schemeClr val="bg1"/>
                </a:solidFill>
                <a:latin typeface="Bookman Old Style" pitchFamily="18" charset="0"/>
              </a:rPr>
              <a:t> </a:t>
            </a:r>
            <a:r>
              <a:rPr lang="en-US" sz="2000" dirty="0" err="1" smtClean="0">
                <a:solidFill>
                  <a:schemeClr val="bg1"/>
                </a:solidFill>
                <a:latin typeface="Bookman Old Style" pitchFamily="18" charset="0"/>
              </a:rPr>
              <a:t>karyawan</a:t>
            </a:r>
            <a:r>
              <a:rPr lang="en-US" sz="2000" dirty="0" smtClean="0">
                <a:solidFill>
                  <a:schemeClr val="bg1"/>
                </a:solidFill>
                <a:latin typeface="Bookman Old Style" pitchFamily="18" charset="0"/>
              </a:rPr>
              <a:t>. </a:t>
            </a:r>
          </a:p>
        </p:txBody>
      </p:sp>
      <p:sp>
        <p:nvSpPr>
          <p:cNvPr id="4" name="TextBox 3"/>
          <p:cNvSpPr txBox="1"/>
          <p:nvPr/>
        </p:nvSpPr>
        <p:spPr>
          <a:xfrm>
            <a:off x="458576" y="5229200"/>
            <a:ext cx="8215370" cy="1323439"/>
          </a:xfrm>
          <a:prstGeom prst="rect">
            <a:avLst/>
          </a:prstGeom>
          <a:noFill/>
        </p:spPr>
        <p:txBody>
          <a:bodyPr wrap="square" rtlCol="0">
            <a:spAutoFit/>
          </a:bodyPr>
          <a:lstStyle/>
          <a:p>
            <a:pPr algn="just"/>
            <a:r>
              <a:rPr lang="en-US" sz="2000" dirty="0" err="1" smtClean="0">
                <a:solidFill>
                  <a:srgbClr val="99FF33"/>
                </a:solidFill>
                <a:latin typeface="Bookman Old Style" pitchFamily="18" charset="0"/>
              </a:rPr>
              <a:t>Terdapat</a:t>
            </a:r>
            <a:r>
              <a:rPr lang="en-US" sz="2000" dirty="0" smtClean="0">
                <a:solidFill>
                  <a:srgbClr val="99FF33"/>
                </a:solidFill>
                <a:latin typeface="Bookman Old Style" pitchFamily="18" charset="0"/>
              </a:rPr>
              <a:t> 2 </a:t>
            </a:r>
            <a:r>
              <a:rPr lang="en-US" sz="2000" dirty="0" err="1" smtClean="0">
                <a:solidFill>
                  <a:srgbClr val="99FF33"/>
                </a:solidFill>
                <a:latin typeface="Bookman Old Style" pitchFamily="18" charset="0"/>
              </a:rPr>
              <a:t>jenis</a:t>
            </a:r>
            <a:r>
              <a:rPr lang="en-US" sz="2000" dirty="0" smtClean="0">
                <a:solidFill>
                  <a:srgbClr val="99FF33"/>
                </a:solidFill>
                <a:latin typeface="Bookman Old Style" pitchFamily="18" charset="0"/>
              </a:rPr>
              <a:t> </a:t>
            </a:r>
            <a:r>
              <a:rPr lang="en-US" sz="2000" dirty="0" err="1" smtClean="0">
                <a:solidFill>
                  <a:srgbClr val="99FF33"/>
                </a:solidFill>
                <a:latin typeface="Bookman Old Style" pitchFamily="18" charset="0"/>
              </a:rPr>
              <a:t>pemberian</a:t>
            </a:r>
            <a:r>
              <a:rPr lang="en-US" sz="2000" dirty="0" smtClean="0">
                <a:solidFill>
                  <a:srgbClr val="99FF33"/>
                </a:solidFill>
                <a:latin typeface="Bookman Old Style" pitchFamily="18" charset="0"/>
              </a:rPr>
              <a:t> </a:t>
            </a:r>
            <a:r>
              <a:rPr lang="en-US" sz="2000" dirty="0" err="1" smtClean="0">
                <a:solidFill>
                  <a:srgbClr val="99FF33"/>
                </a:solidFill>
                <a:latin typeface="Bookman Old Style" pitchFamily="18" charset="0"/>
              </a:rPr>
              <a:t>tunjangan</a:t>
            </a:r>
            <a:r>
              <a:rPr lang="en-US" sz="2000" dirty="0" smtClean="0">
                <a:solidFill>
                  <a:srgbClr val="99FF33"/>
                </a:solidFill>
                <a:latin typeface="Bookman Old Style" pitchFamily="18" charset="0"/>
              </a:rPr>
              <a:t> </a:t>
            </a:r>
            <a:r>
              <a:rPr lang="en-US" sz="2000" dirty="0" err="1" smtClean="0">
                <a:solidFill>
                  <a:srgbClr val="99FF33"/>
                </a:solidFill>
                <a:latin typeface="Bookman Old Style" pitchFamily="18" charset="0"/>
              </a:rPr>
              <a:t>pajak</a:t>
            </a:r>
            <a:r>
              <a:rPr lang="en-US" sz="2000" dirty="0" smtClean="0">
                <a:solidFill>
                  <a:srgbClr val="99FF33"/>
                </a:solidFill>
                <a:latin typeface="Bookman Old Style" pitchFamily="18" charset="0"/>
              </a:rPr>
              <a:t>, </a:t>
            </a:r>
            <a:r>
              <a:rPr lang="en-US" sz="2000" dirty="0" err="1" smtClean="0">
                <a:solidFill>
                  <a:srgbClr val="99FF33"/>
                </a:solidFill>
                <a:latin typeface="Bookman Old Style" pitchFamily="18" charset="0"/>
              </a:rPr>
              <a:t>yaitu</a:t>
            </a:r>
            <a:r>
              <a:rPr lang="en-US" sz="2000" dirty="0" smtClean="0">
                <a:solidFill>
                  <a:srgbClr val="99FF33"/>
                </a:solidFill>
                <a:latin typeface="Bookman Old Style" pitchFamily="18" charset="0"/>
              </a:rPr>
              <a:t> :</a:t>
            </a:r>
          </a:p>
          <a:p>
            <a:pPr marL="177800" indent="-177800" algn="just">
              <a:buFont typeface="Arial" pitchFamily="34" charset="0"/>
              <a:buChar char="•"/>
            </a:pPr>
            <a:r>
              <a:rPr lang="en-US" sz="2000" dirty="0" err="1" smtClean="0">
                <a:solidFill>
                  <a:srgbClr val="99FF33"/>
                </a:solidFill>
                <a:latin typeface="Bookman Old Style" pitchFamily="18" charset="0"/>
              </a:rPr>
              <a:t>Besaran</a:t>
            </a:r>
            <a:r>
              <a:rPr lang="en-US" sz="2000" dirty="0" smtClean="0">
                <a:solidFill>
                  <a:srgbClr val="99FF33"/>
                </a:solidFill>
                <a:latin typeface="Bookman Old Style" pitchFamily="18" charset="0"/>
              </a:rPr>
              <a:t> </a:t>
            </a:r>
            <a:r>
              <a:rPr lang="en-US" sz="2000" dirty="0" err="1" smtClean="0">
                <a:solidFill>
                  <a:srgbClr val="99FF33"/>
                </a:solidFill>
                <a:latin typeface="Bookman Old Style" pitchFamily="18" charset="0"/>
              </a:rPr>
              <a:t>tunjangan</a:t>
            </a:r>
            <a:r>
              <a:rPr lang="en-US" sz="2000" dirty="0" smtClean="0">
                <a:solidFill>
                  <a:srgbClr val="99FF33"/>
                </a:solidFill>
                <a:latin typeface="Bookman Old Style" pitchFamily="18" charset="0"/>
              </a:rPr>
              <a:t> </a:t>
            </a:r>
            <a:r>
              <a:rPr lang="en-US" sz="2000" dirty="0" err="1" smtClean="0">
                <a:solidFill>
                  <a:srgbClr val="99FF33"/>
                </a:solidFill>
                <a:latin typeface="Bookman Old Style" pitchFamily="18" charset="0"/>
              </a:rPr>
              <a:t>pajak</a:t>
            </a:r>
            <a:r>
              <a:rPr lang="en-US" sz="2000" dirty="0" smtClean="0">
                <a:solidFill>
                  <a:srgbClr val="99FF33"/>
                </a:solidFill>
                <a:latin typeface="Bookman Old Style" pitchFamily="18" charset="0"/>
              </a:rPr>
              <a:t> </a:t>
            </a:r>
            <a:r>
              <a:rPr lang="en-US" sz="2000" dirty="0" err="1" smtClean="0">
                <a:solidFill>
                  <a:srgbClr val="99FF33"/>
                </a:solidFill>
                <a:latin typeface="Bookman Old Style" pitchFamily="18" charset="0"/>
              </a:rPr>
              <a:t>ditentukan</a:t>
            </a:r>
            <a:r>
              <a:rPr lang="en-US" sz="2000" dirty="0" smtClean="0">
                <a:solidFill>
                  <a:srgbClr val="99FF33"/>
                </a:solidFill>
                <a:latin typeface="Bookman Old Style" pitchFamily="18" charset="0"/>
              </a:rPr>
              <a:t> </a:t>
            </a:r>
            <a:r>
              <a:rPr lang="en-US" sz="2000" dirty="0" err="1" smtClean="0">
                <a:solidFill>
                  <a:srgbClr val="99FF33"/>
                </a:solidFill>
                <a:latin typeface="Bookman Old Style" pitchFamily="18" charset="0"/>
              </a:rPr>
              <a:t>terlebih</a:t>
            </a:r>
            <a:r>
              <a:rPr lang="en-US" sz="2000" dirty="0" smtClean="0">
                <a:solidFill>
                  <a:srgbClr val="99FF33"/>
                </a:solidFill>
                <a:latin typeface="Bookman Old Style" pitchFamily="18" charset="0"/>
              </a:rPr>
              <a:t> </a:t>
            </a:r>
            <a:r>
              <a:rPr lang="en-US" sz="2000" dirty="0" err="1" smtClean="0">
                <a:solidFill>
                  <a:srgbClr val="99FF33"/>
                </a:solidFill>
                <a:latin typeface="Bookman Old Style" pitchFamily="18" charset="0"/>
              </a:rPr>
              <a:t>dulu</a:t>
            </a:r>
            <a:r>
              <a:rPr lang="en-US" sz="2000" dirty="0" smtClean="0">
                <a:solidFill>
                  <a:srgbClr val="99FF33"/>
                </a:solidFill>
                <a:latin typeface="Bookman Old Style" pitchFamily="18" charset="0"/>
              </a:rPr>
              <a:t>; </a:t>
            </a:r>
            <a:r>
              <a:rPr lang="en-US" sz="2000" dirty="0" err="1" smtClean="0">
                <a:solidFill>
                  <a:srgbClr val="99FF33"/>
                </a:solidFill>
                <a:latin typeface="Bookman Old Style" pitchFamily="18" charset="0"/>
              </a:rPr>
              <a:t>dan</a:t>
            </a:r>
            <a:endParaRPr lang="en-US" sz="2000" dirty="0" smtClean="0">
              <a:solidFill>
                <a:srgbClr val="99FF33"/>
              </a:solidFill>
              <a:latin typeface="Bookman Old Style" pitchFamily="18" charset="0"/>
            </a:endParaRPr>
          </a:p>
          <a:p>
            <a:pPr marL="177800" indent="-177800" algn="just">
              <a:buFont typeface="Arial" pitchFamily="34" charset="0"/>
              <a:buChar char="•"/>
            </a:pPr>
            <a:r>
              <a:rPr lang="en-US" sz="2000" dirty="0" err="1" smtClean="0">
                <a:solidFill>
                  <a:srgbClr val="99FF33"/>
                </a:solidFill>
                <a:latin typeface="Bookman Old Style" pitchFamily="18" charset="0"/>
              </a:rPr>
              <a:t>Besaran</a:t>
            </a:r>
            <a:r>
              <a:rPr lang="en-US" sz="2000" dirty="0" smtClean="0">
                <a:solidFill>
                  <a:srgbClr val="99FF33"/>
                </a:solidFill>
                <a:latin typeface="Bookman Old Style" pitchFamily="18" charset="0"/>
              </a:rPr>
              <a:t> </a:t>
            </a:r>
            <a:r>
              <a:rPr lang="en-US" sz="2000" dirty="0" err="1" smtClean="0">
                <a:solidFill>
                  <a:srgbClr val="99FF33"/>
                </a:solidFill>
                <a:latin typeface="Bookman Old Style" pitchFamily="18" charset="0"/>
              </a:rPr>
              <a:t>tunjangan</a:t>
            </a:r>
            <a:r>
              <a:rPr lang="en-US" sz="2000" dirty="0" smtClean="0">
                <a:solidFill>
                  <a:srgbClr val="99FF33"/>
                </a:solidFill>
                <a:latin typeface="Bookman Old Style" pitchFamily="18" charset="0"/>
              </a:rPr>
              <a:t> </a:t>
            </a:r>
            <a:r>
              <a:rPr lang="en-US" sz="2000" dirty="0" err="1" smtClean="0">
                <a:solidFill>
                  <a:srgbClr val="99FF33"/>
                </a:solidFill>
                <a:latin typeface="Bookman Old Style" pitchFamily="18" charset="0"/>
              </a:rPr>
              <a:t>pajak</a:t>
            </a:r>
            <a:r>
              <a:rPr lang="en-US" sz="2000" dirty="0" smtClean="0">
                <a:solidFill>
                  <a:srgbClr val="99FF33"/>
                </a:solidFill>
                <a:latin typeface="Bookman Old Style" pitchFamily="18" charset="0"/>
              </a:rPr>
              <a:t> </a:t>
            </a:r>
            <a:r>
              <a:rPr lang="en-US" sz="2000" dirty="0" err="1" smtClean="0">
                <a:solidFill>
                  <a:srgbClr val="99FF33"/>
                </a:solidFill>
                <a:latin typeface="Bookman Old Style" pitchFamily="18" charset="0"/>
              </a:rPr>
              <a:t>adalah</a:t>
            </a:r>
            <a:r>
              <a:rPr lang="en-US" sz="2000" dirty="0" smtClean="0">
                <a:solidFill>
                  <a:srgbClr val="99FF33"/>
                </a:solidFill>
                <a:latin typeface="Bookman Old Style" pitchFamily="18" charset="0"/>
              </a:rPr>
              <a:t> </a:t>
            </a:r>
            <a:r>
              <a:rPr lang="en-US" sz="2000" dirty="0" err="1" smtClean="0">
                <a:solidFill>
                  <a:srgbClr val="99FF33"/>
                </a:solidFill>
                <a:latin typeface="Bookman Old Style" pitchFamily="18" charset="0"/>
              </a:rPr>
              <a:t>sebesar</a:t>
            </a:r>
            <a:r>
              <a:rPr lang="en-US" sz="2000" dirty="0" smtClean="0">
                <a:solidFill>
                  <a:srgbClr val="99FF33"/>
                </a:solidFill>
                <a:latin typeface="Bookman Old Style" pitchFamily="18" charset="0"/>
              </a:rPr>
              <a:t> </a:t>
            </a:r>
            <a:r>
              <a:rPr lang="en-US" sz="2000" dirty="0" err="1" smtClean="0">
                <a:solidFill>
                  <a:srgbClr val="99FF33"/>
                </a:solidFill>
                <a:latin typeface="Bookman Old Style" pitchFamily="18" charset="0"/>
              </a:rPr>
              <a:t>pajak</a:t>
            </a:r>
            <a:r>
              <a:rPr lang="en-US" sz="2000" dirty="0" smtClean="0">
                <a:solidFill>
                  <a:srgbClr val="99FF33"/>
                </a:solidFill>
                <a:latin typeface="Bookman Old Style" pitchFamily="18" charset="0"/>
              </a:rPr>
              <a:t> yang </a:t>
            </a:r>
            <a:r>
              <a:rPr lang="en-US" sz="2000" dirty="0" err="1" smtClean="0">
                <a:solidFill>
                  <a:srgbClr val="99FF33"/>
                </a:solidFill>
                <a:latin typeface="Bookman Old Style" pitchFamily="18" charset="0"/>
              </a:rPr>
              <a:t>terutang</a:t>
            </a:r>
            <a:r>
              <a:rPr lang="en-US" sz="2000" dirty="0" smtClean="0">
                <a:solidFill>
                  <a:srgbClr val="99FF33"/>
                </a:solidFill>
                <a:latin typeface="Bookman Old Style" pitchFamily="18" charset="0"/>
              </a:rPr>
              <a:t> (</a:t>
            </a:r>
            <a:r>
              <a:rPr lang="en-US" sz="2000" dirty="0" err="1" smtClean="0">
                <a:solidFill>
                  <a:srgbClr val="99FF33"/>
                </a:solidFill>
                <a:latin typeface="Bookman Old Style" pitchFamily="18" charset="0"/>
              </a:rPr>
              <a:t>dikenal</a:t>
            </a:r>
            <a:r>
              <a:rPr lang="en-US" sz="2000" dirty="0" smtClean="0">
                <a:solidFill>
                  <a:srgbClr val="99FF33"/>
                </a:solidFill>
                <a:latin typeface="Bookman Old Style" pitchFamily="18" charset="0"/>
              </a:rPr>
              <a:t> </a:t>
            </a:r>
            <a:r>
              <a:rPr lang="en-US" sz="2000" dirty="0" err="1" smtClean="0">
                <a:solidFill>
                  <a:srgbClr val="99FF33"/>
                </a:solidFill>
                <a:latin typeface="Bookman Old Style" pitchFamily="18" charset="0"/>
              </a:rPr>
              <a:t>dengan</a:t>
            </a:r>
            <a:r>
              <a:rPr lang="en-US" sz="2000" dirty="0" smtClean="0">
                <a:solidFill>
                  <a:srgbClr val="99FF33"/>
                </a:solidFill>
                <a:latin typeface="Bookman Old Style" pitchFamily="18" charset="0"/>
              </a:rPr>
              <a:t> </a:t>
            </a:r>
            <a:r>
              <a:rPr lang="en-US" sz="2000" dirty="0" err="1" smtClean="0">
                <a:solidFill>
                  <a:srgbClr val="99FF33"/>
                </a:solidFill>
                <a:latin typeface="Bookman Old Style" pitchFamily="18" charset="0"/>
              </a:rPr>
              <a:t>istilah</a:t>
            </a:r>
            <a:r>
              <a:rPr lang="en-US" sz="2000" dirty="0" smtClean="0">
                <a:solidFill>
                  <a:srgbClr val="99FF33"/>
                </a:solidFill>
                <a:latin typeface="Bookman Old Style" pitchFamily="18" charset="0"/>
              </a:rPr>
              <a:t> </a:t>
            </a:r>
            <a:r>
              <a:rPr lang="en-US" sz="2000" i="1" dirty="0" smtClean="0">
                <a:solidFill>
                  <a:srgbClr val="99FF33"/>
                </a:solidFill>
                <a:latin typeface="Bookman Old Style" pitchFamily="18" charset="0"/>
              </a:rPr>
              <a:t>gross up</a:t>
            </a:r>
            <a:r>
              <a:rPr lang="en-US" sz="2000" dirty="0" smtClean="0">
                <a:solidFill>
                  <a:srgbClr val="99FF33"/>
                </a:solidFill>
                <a:latin typeface="Bookman Old Style" pitchFamily="18" charset="0"/>
              </a:rPr>
              <a:t>)</a:t>
            </a:r>
            <a:endParaRPr lang="en-US" sz="2000" dirty="0">
              <a:solidFill>
                <a:srgbClr val="99FF33"/>
              </a:solidFill>
              <a:latin typeface="Bookman Old Styl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04664"/>
            <a:ext cx="8640960" cy="1446550"/>
          </a:xfrm>
          <a:prstGeom prst="rect">
            <a:avLst/>
          </a:prstGeom>
          <a:noFill/>
          <a:ln>
            <a:noFill/>
          </a:ln>
        </p:spPr>
        <p:txBody>
          <a:bodyPr wrap="square" rtlCol="0">
            <a:spAutoFit/>
          </a:bodyPr>
          <a:lstStyle/>
          <a:p>
            <a:pPr algn="just"/>
            <a:r>
              <a:rPr lang="fi-FI" sz="2200" dirty="0" smtClean="0">
                <a:solidFill>
                  <a:schemeClr val="bg1"/>
                </a:solidFill>
                <a:latin typeface="Bookman Old Style" pitchFamily="18" charset="0"/>
              </a:rPr>
              <a:t>Misal</a:t>
            </a:r>
            <a:r>
              <a:rPr lang="id-ID" sz="2200" dirty="0" smtClean="0">
                <a:solidFill>
                  <a:schemeClr val="bg1"/>
                </a:solidFill>
                <a:latin typeface="Bookman Old Style" pitchFamily="18" charset="0"/>
              </a:rPr>
              <a:t>,</a:t>
            </a:r>
            <a:r>
              <a:rPr lang="fi-FI" sz="2200" dirty="0" smtClean="0">
                <a:solidFill>
                  <a:schemeClr val="bg1"/>
                </a:solidFill>
                <a:latin typeface="Bookman Old Style" pitchFamily="18" charset="0"/>
              </a:rPr>
              <a:t> kebijakan </a:t>
            </a:r>
            <a:r>
              <a:rPr lang="en-US" sz="2200" dirty="0" smtClean="0">
                <a:solidFill>
                  <a:schemeClr val="bg1"/>
                </a:solidFill>
                <a:latin typeface="Bookman Old Style" pitchFamily="18" charset="0"/>
              </a:rPr>
              <a:t>Perusahaan </a:t>
            </a:r>
            <a:r>
              <a:rPr lang="en-US" sz="2200" dirty="0" err="1" smtClean="0">
                <a:solidFill>
                  <a:schemeClr val="bg1"/>
                </a:solidFill>
                <a:latin typeface="Bookman Old Style" pitchFamily="18" charset="0"/>
              </a:rPr>
              <a:t>membayarkan</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Gaji</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kepada</a:t>
            </a:r>
            <a:r>
              <a:rPr lang="en-US" sz="2200" dirty="0" smtClean="0">
                <a:solidFill>
                  <a:schemeClr val="bg1"/>
                </a:solidFill>
                <a:latin typeface="Bookman Old Style" pitchFamily="18" charset="0"/>
              </a:rPr>
              <a:t> </a:t>
            </a:r>
            <a:r>
              <a:rPr lang="id-ID" sz="2200" dirty="0" smtClean="0">
                <a:solidFill>
                  <a:schemeClr val="bg1"/>
                </a:solidFill>
                <a:latin typeface="Bookman Old Style" pitchFamily="18" charset="0"/>
              </a:rPr>
              <a:t>pegawai (TK/0) sebesar Rp</a:t>
            </a:r>
            <a:r>
              <a:rPr lang="en-US" sz="2200" dirty="0" smtClean="0">
                <a:solidFill>
                  <a:schemeClr val="bg1"/>
                </a:solidFill>
                <a:latin typeface="Bookman Old Style" pitchFamily="18" charset="0"/>
              </a:rPr>
              <a:t>10</a:t>
            </a:r>
            <a:r>
              <a:rPr lang="id-ID" sz="2200" dirty="0" smtClean="0">
                <a:solidFill>
                  <a:schemeClr val="bg1"/>
                </a:solidFill>
                <a:latin typeface="Bookman Old Style" pitchFamily="18" charset="0"/>
              </a:rPr>
              <a:t>.000.000 net</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Maka</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perusahaan</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punya</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pilihan</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apakah</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menanggung</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PPh</a:t>
            </a:r>
            <a:r>
              <a:rPr lang="en-US" sz="2200" dirty="0" smtClean="0">
                <a:solidFill>
                  <a:schemeClr val="bg1"/>
                </a:solidFill>
                <a:latin typeface="Bookman Old Style" pitchFamily="18" charset="0"/>
              </a:rPr>
              <a:t> 21 </a:t>
            </a:r>
            <a:r>
              <a:rPr lang="en-US" sz="2200" dirty="0" err="1" smtClean="0">
                <a:solidFill>
                  <a:schemeClr val="bg1"/>
                </a:solidFill>
                <a:latin typeface="Bookman Old Style" pitchFamily="18" charset="0"/>
              </a:rPr>
              <a:t>atau</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menambah</a:t>
            </a:r>
            <a:r>
              <a:rPr lang="id-ID"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kan</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penghasilan</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berupa</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tunjangan</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pajak</a:t>
            </a:r>
            <a:r>
              <a:rPr lang="en-US" sz="2200" dirty="0" smtClean="0">
                <a:solidFill>
                  <a:schemeClr val="bg1"/>
                </a:solidFill>
                <a:latin typeface="Bookman Old Style" pitchFamily="18" charset="0"/>
              </a:rPr>
              <a:t> (</a:t>
            </a:r>
            <a:r>
              <a:rPr lang="en-US" sz="2200" i="1" dirty="0" smtClean="0">
                <a:solidFill>
                  <a:schemeClr val="bg1"/>
                </a:solidFill>
                <a:latin typeface="Bookman Old Style" pitchFamily="18" charset="0"/>
              </a:rPr>
              <a:t>gross up</a:t>
            </a:r>
            <a:r>
              <a:rPr lang="en-US" sz="2200" dirty="0" smtClean="0">
                <a:solidFill>
                  <a:schemeClr val="bg1"/>
                </a:solidFill>
                <a:latin typeface="Bookman Old Style" pitchFamily="18" charset="0"/>
              </a:rPr>
              <a:t>).</a:t>
            </a:r>
            <a:endParaRPr lang="en-US" sz="2200" dirty="0">
              <a:solidFill>
                <a:schemeClr val="bg1"/>
              </a:solidFill>
              <a:latin typeface="Bookman Old Style" pitchFamily="18" charset="0"/>
            </a:endParaRPr>
          </a:p>
        </p:txBody>
      </p:sp>
      <p:sp>
        <p:nvSpPr>
          <p:cNvPr id="3" name="TextBox 2"/>
          <p:cNvSpPr txBox="1"/>
          <p:nvPr/>
        </p:nvSpPr>
        <p:spPr>
          <a:xfrm>
            <a:off x="539552" y="2067238"/>
            <a:ext cx="7891810" cy="461665"/>
          </a:xfrm>
          <a:prstGeom prst="rect">
            <a:avLst/>
          </a:prstGeom>
          <a:noFill/>
          <a:ln w="12700">
            <a:noFill/>
          </a:ln>
        </p:spPr>
        <p:txBody>
          <a:bodyPr wrap="square" rtlCol="0">
            <a:spAutoFit/>
          </a:bodyPr>
          <a:lstStyle/>
          <a:p>
            <a:r>
              <a:rPr lang="fi-FI" sz="2400" dirty="0" smtClean="0">
                <a:solidFill>
                  <a:srgbClr val="FFFF99"/>
                </a:solidFill>
                <a:latin typeface="Bookman Old Style" pitchFamily="18" charset="0"/>
              </a:rPr>
              <a:t>P</a:t>
            </a:r>
            <a:r>
              <a:rPr lang="id-ID" sz="2400" dirty="0" smtClean="0">
                <a:solidFill>
                  <a:srgbClr val="FFFF99"/>
                </a:solidFill>
                <a:latin typeface="Bookman Old Style" pitchFamily="18" charset="0"/>
              </a:rPr>
              <a:t>ILIHAN</a:t>
            </a:r>
            <a:r>
              <a:rPr lang="fi-FI" sz="2400" dirty="0" smtClean="0">
                <a:solidFill>
                  <a:srgbClr val="FFFF99"/>
                </a:solidFill>
                <a:latin typeface="Bookman Old Style" pitchFamily="18" charset="0"/>
              </a:rPr>
              <a:t> 1</a:t>
            </a:r>
            <a:r>
              <a:rPr lang="id-ID" sz="2400" dirty="0" smtClean="0">
                <a:solidFill>
                  <a:srgbClr val="FFFF99"/>
                </a:solidFill>
                <a:latin typeface="Bookman Old Style" pitchFamily="18" charset="0"/>
              </a:rPr>
              <a:t>;</a:t>
            </a:r>
            <a:r>
              <a:rPr lang="fi-FI" sz="2400" dirty="0" smtClean="0">
                <a:solidFill>
                  <a:srgbClr val="FFFF99"/>
                </a:solidFill>
                <a:latin typeface="Bookman Old Style" pitchFamily="18" charset="0"/>
              </a:rPr>
              <a:t> pajak ditanggung/dibayar perusahaan</a:t>
            </a:r>
            <a:endParaRPr lang="en-US" sz="2400" dirty="0">
              <a:solidFill>
                <a:srgbClr val="FFFF99"/>
              </a:solidFill>
              <a:latin typeface="Bookman Old Style" pitchFamily="18" charset="0"/>
            </a:endParaRPr>
          </a:p>
        </p:txBody>
      </p:sp>
      <p:sp>
        <p:nvSpPr>
          <p:cNvPr id="4" name="TextBox 3"/>
          <p:cNvSpPr txBox="1"/>
          <p:nvPr/>
        </p:nvSpPr>
        <p:spPr>
          <a:xfrm>
            <a:off x="753866" y="2681662"/>
            <a:ext cx="7778574" cy="1107996"/>
          </a:xfrm>
          <a:prstGeom prst="rect">
            <a:avLst/>
          </a:prstGeom>
          <a:noFill/>
          <a:ln w="12700">
            <a:solidFill>
              <a:srgbClr val="00B050"/>
            </a:solidFill>
          </a:ln>
        </p:spPr>
        <p:txBody>
          <a:bodyPr wrap="square" rtlCol="0">
            <a:spAutoFit/>
          </a:bodyPr>
          <a:lstStyle/>
          <a:p>
            <a:pPr algn="just"/>
            <a:r>
              <a:rPr lang="fi-FI" sz="2200" dirty="0" smtClean="0">
                <a:solidFill>
                  <a:schemeClr val="bg1"/>
                </a:solidFill>
                <a:latin typeface="Bookman Old Style" pitchFamily="18" charset="0"/>
              </a:rPr>
              <a:t>Pajak ditanggung perusahaan termasuk dalam pengertian pemberian kenikmatan. Dengan demikian tidak terdapat penurunan pajak bagi perusahaan.</a:t>
            </a:r>
            <a:endParaRPr lang="en-US" sz="2200" dirty="0">
              <a:solidFill>
                <a:schemeClr val="bg1"/>
              </a:solidFill>
              <a:latin typeface="Bookman Old Style" pitchFamily="18" charset="0"/>
            </a:endParaRPr>
          </a:p>
        </p:txBody>
      </p:sp>
      <p:cxnSp>
        <p:nvCxnSpPr>
          <p:cNvPr id="5" name="Elbow Connector 4"/>
          <p:cNvCxnSpPr>
            <a:stCxn id="3" idx="1"/>
            <a:endCxn id="4" idx="1"/>
          </p:cNvCxnSpPr>
          <p:nvPr/>
        </p:nvCxnSpPr>
        <p:spPr>
          <a:xfrm rot="10800000" flipH="1" flipV="1">
            <a:off x="539552" y="2298070"/>
            <a:ext cx="214314" cy="937589"/>
          </a:xfrm>
          <a:prstGeom prst="bentConnector3">
            <a:avLst>
              <a:gd name="adj1" fmla="val -106666"/>
            </a:avLst>
          </a:prstGeom>
          <a:ln w="12700">
            <a:solidFill>
              <a:srgbClr val="00B05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7393" y="4011454"/>
            <a:ext cx="7975791" cy="461665"/>
          </a:xfrm>
          <a:prstGeom prst="rect">
            <a:avLst/>
          </a:prstGeom>
          <a:noFill/>
          <a:ln w="12700">
            <a:noFill/>
          </a:ln>
        </p:spPr>
        <p:txBody>
          <a:bodyPr wrap="square" rtlCol="0">
            <a:spAutoFit/>
          </a:bodyPr>
          <a:lstStyle/>
          <a:p>
            <a:r>
              <a:rPr lang="fi-FI" sz="2400" dirty="0" smtClean="0">
                <a:solidFill>
                  <a:srgbClr val="FFFF99"/>
                </a:solidFill>
                <a:latin typeface="Bookman Old Style" pitchFamily="18" charset="0"/>
              </a:rPr>
              <a:t>P</a:t>
            </a:r>
            <a:r>
              <a:rPr lang="id-ID" sz="2400" dirty="0" smtClean="0">
                <a:solidFill>
                  <a:srgbClr val="FFFF99"/>
                </a:solidFill>
                <a:latin typeface="Bookman Old Style" pitchFamily="18" charset="0"/>
              </a:rPr>
              <a:t>ILIHAN</a:t>
            </a:r>
            <a:r>
              <a:rPr lang="fi-FI" sz="2400" dirty="0" smtClean="0">
                <a:solidFill>
                  <a:srgbClr val="FFFF99"/>
                </a:solidFill>
                <a:latin typeface="Bookman Old Style" pitchFamily="18" charset="0"/>
              </a:rPr>
              <a:t> 2</a:t>
            </a:r>
            <a:r>
              <a:rPr lang="id-ID" sz="2400" dirty="0" smtClean="0">
                <a:solidFill>
                  <a:srgbClr val="FFFF99"/>
                </a:solidFill>
                <a:latin typeface="Bookman Old Style" pitchFamily="18" charset="0"/>
              </a:rPr>
              <a:t>;</a:t>
            </a:r>
            <a:r>
              <a:rPr lang="fi-FI" sz="2400" dirty="0" smtClean="0">
                <a:solidFill>
                  <a:srgbClr val="FFFF99"/>
                </a:solidFill>
                <a:latin typeface="Bookman Old Style" pitchFamily="18" charset="0"/>
              </a:rPr>
              <a:t> diberikan tunjangan pajak (</a:t>
            </a:r>
            <a:r>
              <a:rPr lang="fi-FI" sz="2400" i="1" dirty="0" smtClean="0">
                <a:solidFill>
                  <a:srgbClr val="FFFF99"/>
                </a:solidFill>
                <a:latin typeface="Bookman Old Style" pitchFamily="18" charset="0"/>
              </a:rPr>
              <a:t>gross up</a:t>
            </a:r>
            <a:r>
              <a:rPr lang="fi-FI" sz="2400" dirty="0" smtClean="0">
                <a:solidFill>
                  <a:srgbClr val="FFFF99"/>
                </a:solidFill>
                <a:latin typeface="Bookman Old Style" pitchFamily="18" charset="0"/>
              </a:rPr>
              <a:t>)</a:t>
            </a:r>
            <a:endParaRPr lang="en-US" sz="2400" dirty="0">
              <a:solidFill>
                <a:srgbClr val="FFFF99"/>
              </a:solidFill>
              <a:latin typeface="Bookman Old Style" pitchFamily="18" charset="0"/>
            </a:endParaRPr>
          </a:p>
        </p:txBody>
      </p:sp>
      <p:sp>
        <p:nvSpPr>
          <p:cNvPr id="7" name="TextBox 6"/>
          <p:cNvSpPr txBox="1"/>
          <p:nvPr/>
        </p:nvSpPr>
        <p:spPr>
          <a:xfrm>
            <a:off x="741708" y="4625878"/>
            <a:ext cx="7790732" cy="1785104"/>
          </a:xfrm>
          <a:prstGeom prst="rect">
            <a:avLst/>
          </a:prstGeom>
          <a:noFill/>
          <a:ln w="12700">
            <a:solidFill>
              <a:srgbClr val="00B050"/>
            </a:solidFill>
          </a:ln>
        </p:spPr>
        <p:txBody>
          <a:bodyPr wrap="square" rtlCol="0">
            <a:spAutoFit/>
          </a:bodyPr>
          <a:lstStyle/>
          <a:p>
            <a:pPr algn="just"/>
            <a:r>
              <a:rPr lang="fi-FI" sz="2200" dirty="0" smtClean="0">
                <a:solidFill>
                  <a:schemeClr val="bg1"/>
                </a:solidFill>
                <a:latin typeface="Bookman Old Style" pitchFamily="18" charset="0"/>
              </a:rPr>
              <a:t>Perusahaan memberikan tunjangan pajak atau menaikkan gaji sebesar pajak yang akan dipotong kepada pegawainya, sehingga jumlah pengeluaran tersebut dapat dibiayakan. Dengan demikian terdapat penurunan pajak bagi perusahaan.</a:t>
            </a:r>
            <a:endParaRPr lang="en-US" sz="2200" dirty="0">
              <a:solidFill>
                <a:schemeClr val="bg1"/>
              </a:solidFill>
              <a:latin typeface="Bookman Old Style" pitchFamily="18" charset="0"/>
            </a:endParaRPr>
          </a:p>
        </p:txBody>
      </p:sp>
      <p:cxnSp>
        <p:nvCxnSpPr>
          <p:cNvPr id="8" name="Elbow Connector 7"/>
          <p:cNvCxnSpPr>
            <a:stCxn id="6" idx="1"/>
            <a:endCxn id="7" idx="1"/>
          </p:cNvCxnSpPr>
          <p:nvPr/>
        </p:nvCxnSpPr>
        <p:spPr>
          <a:xfrm rot="10800000" flipH="1" flipV="1">
            <a:off x="527392" y="4242286"/>
            <a:ext cx="214315" cy="1276143"/>
          </a:xfrm>
          <a:prstGeom prst="bentConnector3">
            <a:avLst>
              <a:gd name="adj1" fmla="val -106665"/>
            </a:avLst>
          </a:prstGeom>
          <a:ln w="12700">
            <a:solidFill>
              <a:srgbClr val="00B05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252966" y="548680"/>
            <a:ext cx="6634210" cy="523220"/>
          </a:xfrm>
          <a:prstGeom prst="rect">
            <a:avLst/>
          </a:prstGeom>
          <a:noFill/>
          <a:ln>
            <a:solidFill>
              <a:srgbClr val="00B050"/>
            </a:solidFill>
          </a:ln>
        </p:spPr>
        <p:txBody>
          <a:bodyPr wrap="square" rtlCol="0">
            <a:spAutoFit/>
          </a:bodyPr>
          <a:lstStyle/>
          <a:p>
            <a:pPr algn="ctr"/>
            <a:r>
              <a:rPr lang="id-ID" sz="2800" dirty="0" smtClean="0">
                <a:solidFill>
                  <a:srgbClr val="CCFF66"/>
                </a:solidFill>
                <a:latin typeface="Arial Rounded MT Bold" pitchFamily="34" charset="0"/>
              </a:rPr>
              <a:t>ILUSTRASI PENGHITUNGAN</a:t>
            </a:r>
            <a:r>
              <a:rPr lang="en-US" sz="2800" dirty="0" smtClean="0">
                <a:solidFill>
                  <a:srgbClr val="CCFF66"/>
                </a:solidFill>
                <a:latin typeface="Arial Rounded MT Bold" pitchFamily="34" charset="0"/>
              </a:rPr>
              <a:t> PAJAK</a:t>
            </a:r>
            <a:endParaRPr lang="en-US" sz="2800" dirty="0">
              <a:solidFill>
                <a:srgbClr val="CCFF66"/>
              </a:solidFill>
              <a:latin typeface="Arial Rounded MT Bold" pitchFamily="34" charset="0"/>
            </a:endParaRPr>
          </a:p>
        </p:txBody>
      </p:sp>
      <p:graphicFrame>
        <p:nvGraphicFramePr>
          <p:cNvPr id="14" name="Table 13"/>
          <p:cNvGraphicFramePr>
            <a:graphicFrameLocks noGrp="1"/>
          </p:cNvGraphicFramePr>
          <p:nvPr/>
        </p:nvGraphicFramePr>
        <p:xfrm>
          <a:off x="263569" y="1570923"/>
          <a:ext cx="8568951" cy="4738397"/>
        </p:xfrm>
        <a:graphic>
          <a:graphicData uri="http://schemas.openxmlformats.org/drawingml/2006/table">
            <a:tbl>
              <a:tblPr/>
              <a:tblGrid>
                <a:gridCol w="2706767"/>
                <a:gridCol w="2141441"/>
                <a:gridCol w="2104319"/>
                <a:gridCol w="1616424"/>
              </a:tblGrid>
              <a:tr h="747111">
                <a:tc>
                  <a:txBody>
                    <a:bodyPr/>
                    <a:lstStyle/>
                    <a:p>
                      <a:pPr algn="ctr">
                        <a:spcAft>
                          <a:spcPts val="0"/>
                        </a:spcAft>
                      </a:pPr>
                      <a:r>
                        <a:rPr lang="fi-FI" sz="2200" dirty="0">
                          <a:solidFill>
                            <a:schemeClr val="bg1"/>
                          </a:solidFill>
                          <a:latin typeface="Bookman Old Style" pitchFamily="18" charset="0"/>
                          <a:ea typeface="Times New Roman"/>
                          <a:cs typeface="Tahoma"/>
                        </a:rPr>
                        <a:t>Keterangan</a:t>
                      </a:r>
                      <a:endParaRPr lang="en-US" sz="2200" dirty="0">
                        <a:solidFill>
                          <a:schemeClr val="bg1"/>
                        </a:solidFill>
                        <a:latin typeface="Bookman Old Style" pitchFamily="18"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600"/>
                    </a:solidFill>
                  </a:tcPr>
                </a:tc>
                <a:tc>
                  <a:txBody>
                    <a:bodyPr/>
                    <a:lstStyle/>
                    <a:p>
                      <a:pPr algn="ctr">
                        <a:spcAft>
                          <a:spcPts val="0"/>
                        </a:spcAft>
                      </a:pPr>
                      <a:r>
                        <a:rPr lang="fi-FI" sz="2200" dirty="0">
                          <a:solidFill>
                            <a:schemeClr val="bg1"/>
                          </a:solidFill>
                          <a:latin typeface="Bookman Old Style" pitchFamily="18" charset="0"/>
                          <a:ea typeface="Times New Roman"/>
                          <a:cs typeface="Tahoma"/>
                        </a:rPr>
                        <a:t>Pajak Ditanggung</a:t>
                      </a:r>
                      <a:endParaRPr lang="en-US" sz="2200" dirty="0">
                        <a:solidFill>
                          <a:schemeClr val="bg1"/>
                        </a:solidFill>
                        <a:latin typeface="Bookman Old Style" pitchFamily="18"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600"/>
                    </a:solidFill>
                  </a:tcPr>
                </a:tc>
                <a:tc>
                  <a:txBody>
                    <a:bodyPr/>
                    <a:lstStyle/>
                    <a:p>
                      <a:pPr algn="ctr">
                        <a:spcAft>
                          <a:spcPts val="0"/>
                        </a:spcAft>
                      </a:pPr>
                      <a:r>
                        <a:rPr lang="fi-FI" sz="2200" dirty="0">
                          <a:solidFill>
                            <a:schemeClr val="bg1"/>
                          </a:solidFill>
                          <a:latin typeface="Bookman Old Style" pitchFamily="18" charset="0"/>
                          <a:ea typeface="Times New Roman"/>
                          <a:cs typeface="Tahoma"/>
                        </a:rPr>
                        <a:t>Tunjangan Pajak</a:t>
                      </a:r>
                      <a:endParaRPr lang="en-US" sz="2200" dirty="0">
                        <a:solidFill>
                          <a:schemeClr val="bg1"/>
                        </a:solidFill>
                        <a:latin typeface="Bookman Old Style" pitchFamily="18"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600"/>
                    </a:solidFill>
                  </a:tcPr>
                </a:tc>
                <a:tc>
                  <a:txBody>
                    <a:bodyPr/>
                    <a:lstStyle/>
                    <a:p>
                      <a:pPr algn="ctr">
                        <a:spcAft>
                          <a:spcPts val="0"/>
                        </a:spcAft>
                      </a:pPr>
                      <a:r>
                        <a:rPr lang="fi-FI" sz="2200" dirty="0">
                          <a:solidFill>
                            <a:schemeClr val="bg1"/>
                          </a:solidFill>
                          <a:latin typeface="Bookman Old Style" pitchFamily="18" charset="0"/>
                          <a:ea typeface="Times New Roman"/>
                          <a:cs typeface="Tahoma"/>
                        </a:rPr>
                        <a:t>Selisih</a:t>
                      </a:r>
                      <a:endParaRPr lang="en-US" sz="2200" dirty="0">
                        <a:solidFill>
                          <a:schemeClr val="bg1"/>
                        </a:solidFill>
                        <a:latin typeface="Bookman Old Style" pitchFamily="18"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600"/>
                    </a:solidFill>
                  </a:tcPr>
                </a:tc>
              </a:tr>
              <a:tr h="723546">
                <a:tc>
                  <a:txBody>
                    <a:bodyPr/>
                    <a:lstStyle/>
                    <a:p>
                      <a:pPr algn="just">
                        <a:spcAft>
                          <a:spcPts val="0"/>
                        </a:spcAft>
                      </a:pPr>
                      <a:r>
                        <a:rPr lang="fi-FI" sz="2200" dirty="0">
                          <a:solidFill>
                            <a:schemeClr val="bg1"/>
                          </a:solidFill>
                          <a:latin typeface="Bookman Old Style" pitchFamily="18" charset="0"/>
                          <a:ea typeface="Times New Roman"/>
                          <a:cs typeface="Tahoma"/>
                        </a:rPr>
                        <a:t>Gaji sebulan</a:t>
                      </a:r>
                      <a:endParaRPr lang="en-US" sz="2200" dirty="0">
                        <a:solidFill>
                          <a:schemeClr val="bg1"/>
                        </a:solidFill>
                        <a:latin typeface="Bookman Old Style" pitchFamily="18" charset="0"/>
                        <a:ea typeface="Times New Roman"/>
                      </a:endParaRPr>
                    </a:p>
                    <a:p>
                      <a:pPr algn="just">
                        <a:spcAft>
                          <a:spcPts val="0"/>
                        </a:spcAft>
                      </a:pPr>
                      <a:r>
                        <a:rPr lang="fi-FI" sz="2200" dirty="0">
                          <a:solidFill>
                            <a:schemeClr val="bg1"/>
                          </a:solidFill>
                          <a:latin typeface="Bookman Old Style" pitchFamily="18" charset="0"/>
                          <a:ea typeface="Times New Roman"/>
                          <a:cs typeface="Tahoma"/>
                        </a:rPr>
                        <a:t>Tunjangan Pajak</a:t>
                      </a:r>
                      <a:endParaRPr lang="en-US" sz="2200" dirty="0">
                        <a:solidFill>
                          <a:schemeClr val="bg1"/>
                        </a:solidFill>
                        <a:latin typeface="Bookman Old Style" pitchFamily="18" charset="0"/>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spcAft>
                          <a:spcPts val="0"/>
                        </a:spcAft>
                      </a:pPr>
                      <a:r>
                        <a:rPr lang="id-ID" sz="2200" dirty="0" smtClean="0">
                          <a:solidFill>
                            <a:schemeClr val="bg1"/>
                          </a:solidFill>
                          <a:latin typeface="Bookman Old Style" pitchFamily="18" charset="0"/>
                          <a:ea typeface="Times New Roman"/>
                          <a:cs typeface="Tahoma"/>
                        </a:rPr>
                        <a:t>10</a:t>
                      </a:r>
                      <a:r>
                        <a:rPr lang="fi-FI" sz="2200" dirty="0" smtClean="0">
                          <a:solidFill>
                            <a:schemeClr val="bg1"/>
                          </a:solidFill>
                          <a:latin typeface="Bookman Old Style" pitchFamily="18" charset="0"/>
                          <a:ea typeface="Times New Roman"/>
                          <a:cs typeface="Tahoma"/>
                        </a:rPr>
                        <a:t>.</a:t>
                      </a:r>
                      <a:r>
                        <a:rPr lang="id-ID" sz="2200" dirty="0" smtClean="0">
                          <a:solidFill>
                            <a:schemeClr val="bg1"/>
                          </a:solidFill>
                          <a:latin typeface="Bookman Old Style" pitchFamily="18" charset="0"/>
                          <a:ea typeface="Times New Roman"/>
                          <a:cs typeface="Tahoma"/>
                        </a:rPr>
                        <a:t>0</a:t>
                      </a:r>
                      <a:r>
                        <a:rPr lang="fi-FI" sz="2200" dirty="0" smtClean="0">
                          <a:solidFill>
                            <a:schemeClr val="bg1"/>
                          </a:solidFill>
                          <a:latin typeface="Bookman Old Style" pitchFamily="18" charset="0"/>
                          <a:ea typeface="Times New Roman"/>
                          <a:cs typeface="Tahoma"/>
                        </a:rPr>
                        <a:t>00.000</a:t>
                      </a:r>
                      <a:endParaRPr lang="en-US" sz="2200" dirty="0">
                        <a:solidFill>
                          <a:schemeClr val="bg1"/>
                        </a:solidFill>
                        <a:latin typeface="Bookman Old Style" pitchFamily="18" charset="0"/>
                        <a:ea typeface="Times New Roman"/>
                      </a:endParaRPr>
                    </a:p>
                    <a:p>
                      <a:pPr algn="r">
                        <a:spcAft>
                          <a:spcPts val="0"/>
                        </a:spcAft>
                      </a:pPr>
                      <a:r>
                        <a:rPr lang="fi-FI" sz="2200" dirty="0">
                          <a:solidFill>
                            <a:schemeClr val="bg1"/>
                          </a:solidFill>
                          <a:latin typeface="Bookman Old Style" pitchFamily="18" charset="0"/>
                          <a:ea typeface="Times New Roman"/>
                          <a:cs typeface="Tahoma"/>
                        </a:rPr>
                        <a:t>0</a:t>
                      </a:r>
                      <a:endParaRPr lang="en-US" sz="2200" dirty="0">
                        <a:solidFill>
                          <a:schemeClr val="bg1"/>
                        </a:solidFill>
                        <a:latin typeface="Bookman Old Style" pitchFamily="18" charset="0"/>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spcAft>
                          <a:spcPts val="0"/>
                        </a:spcAft>
                      </a:pPr>
                      <a:r>
                        <a:rPr lang="id-ID" sz="2200" dirty="0" smtClean="0">
                          <a:solidFill>
                            <a:schemeClr val="bg1"/>
                          </a:solidFill>
                          <a:latin typeface="Bookman Old Style" pitchFamily="18" charset="0"/>
                          <a:ea typeface="Times New Roman"/>
                          <a:cs typeface="Tahoma"/>
                        </a:rPr>
                        <a:t>10</a:t>
                      </a:r>
                      <a:r>
                        <a:rPr lang="fi-FI" sz="2200" dirty="0" smtClean="0">
                          <a:solidFill>
                            <a:schemeClr val="bg1"/>
                          </a:solidFill>
                          <a:latin typeface="Bookman Old Style" pitchFamily="18" charset="0"/>
                          <a:ea typeface="Times New Roman"/>
                          <a:cs typeface="Tahoma"/>
                        </a:rPr>
                        <a:t>.</a:t>
                      </a:r>
                      <a:r>
                        <a:rPr lang="id-ID" sz="2200" dirty="0" smtClean="0">
                          <a:solidFill>
                            <a:schemeClr val="bg1"/>
                          </a:solidFill>
                          <a:latin typeface="Bookman Old Style" pitchFamily="18" charset="0"/>
                          <a:ea typeface="Times New Roman"/>
                          <a:cs typeface="Tahoma"/>
                        </a:rPr>
                        <a:t>0</a:t>
                      </a:r>
                      <a:r>
                        <a:rPr lang="fi-FI" sz="2200" dirty="0" smtClean="0">
                          <a:solidFill>
                            <a:schemeClr val="bg1"/>
                          </a:solidFill>
                          <a:latin typeface="Bookman Old Style" pitchFamily="18" charset="0"/>
                          <a:ea typeface="Times New Roman"/>
                          <a:cs typeface="Tahoma"/>
                        </a:rPr>
                        <a:t>00.000</a:t>
                      </a:r>
                      <a:endParaRPr lang="en-US" sz="2200" dirty="0">
                        <a:solidFill>
                          <a:schemeClr val="bg1"/>
                        </a:solidFill>
                        <a:latin typeface="Bookman Old Style" pitchFamily="18" charset="0"/>
                        <a:ea typeface="Times New Roman"/>
                      </a:endParaRPr>
                    </a:p>
                    <a:p>
                      <a:pPr algn="r">
                        <a:spcAft>
                          <a:spcPts val="0"/>
                        </a:spcAft>
                      </a:pPr>
                      <a:r>
                        <a:rPr lang="id-ID" sz="2200" dirty="0" smtClean="0">
                          <a:solidFill>
                            <a:schemeClr val="bg1"/>
                          </a:solidFill>
                          <a:latin typeface="Bookman Old Style" pitchFamily="18" charset="0"/>
                          <a:ea typeface="Times New Roman"/>
                          <a:cs typeface="Tahoma"/>
                        </a:rPr>
                        <a:t>392.146</a:t>
                      </a:r>
                      <a:endParaRPr lang="en-US" sz="2200" dirty="0">
                        <a:solidFill>
                          <a:schemeClr val="bg1"/>
                        </a:solidFill>
                        <a:latin typeface="Bookman Old Style" pitchFamily="18" charset="0"/>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spcAft>
                          <a:spcPts val="0"/>
                        </a:spcAft>
                      </a:pPr>
                      <a:endParaRPr lang="fi-FI" sz="2200" dirty="0">
                        <a:solidFill>
                          <a:schemeClr val="bg1"/>
                        </a:solidFill>
                        <a:latin typeface="Bookman Old Style" pitchFamily="18" charset="0"/>
                        <a:ea typeface="Times New Roman"/>
                        <a:cs typeface="Tahoma"/>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723546">
                <a:tc>
                  <a:txBody>
                    <a:bodyPr/>
                    <a:lstStyle/>
                    <a:p>
                      <a:pPr algn="just">
                        <a:spcAft>
                          <a:spcPts val="0"/>
                        </a:spcAft>
                      </a:pPr>
                      <a:r>
                        <a:rPr lang="fi-FI" sz="2200" dirty="0">
                          <a:solidFill>
                            <a:schemeClr val="bg1"/>
                          </a:solidFill>
                          <a:latin typeface="Bookman Old Style" pitchFamily="18" charset="0"/>
                          <a:ea typeface="Times New Roman"/>
                          <a:cs typeface="Tahoma"/>
                        </a:rPr>
                        <a:t>Jumlah Ph Bruto</a:t>
                      </a:r>
                      <a:endParaRPr lang="en-US" sz="2200" dirty="0">
                        <a:solidFill>
                          <a:schemeClr val="bg1"/>
                        </a:solidFill>
                        <a:latin typeface="Bookman Old Style" pitchFamily="18" charset="0"/>
                        <a:ea typeface="Times New Roman"/>
                      </a:endParaRPr>
                    </a:p>
                    <a:p>
                      <a:pPr algn="just">
                        <a:spcAft>
                          <a:spcPts val="0"/>
                        </a:spcAft>
                      </a:pPr>
                      <a:r>
                        <a:rPr lang="fi-FI" sz="2200" dirty="0">
                          <a:solidFill>
                            <a:schemeClr val="bg1"/>
                          </a:solidFill>
                          <a:latin typeface="Bookman Old Style" pitchFamily="18" charset="0"/>
                          <a:ea typeface="Times New Roman"/>
                          <a:cs typeface="Tahoma"/>
                        </a:rPr>
                        <a:t>Bi Jabatan 5%</a:t>
                      </a:r>
                      <a:endParaRPr lang="en-US" sz="2200" dirty="0">
                        <a:solidFill>
                          <a:schemeClr val="bg1"/>
                        </a:solidFill>
                        <a:latin typeface="Bookman Old Style" pitchFamily="18" charset="0"/>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spcAft>
                          <a:spcPts val="0"/>
                        </a:spcAft>
                      </a:pPr>
                      <a:r>
                        <a:rPr lang="id-ID" sz="2200" dirty="0" smtClean="0">
                          <a:solidFill>
                            <a:schemeClr val="bg1"/>
                          </a:solidFill>
                          <a:latin typeface="Bookman Old Style" pitchFamily="18" charset="0"/>
                          <a:ea typeface="Times New Roman"/>
                          <a:cs typeface="Tahoma"/>
                        </a:rPr>
                        <a:t>10</a:t>
                      </a:r>
                      <a:r>
                        <a:rPr lang="fi-FI" sz="2200" dirty="0" smtClean="0">
                          <a:solidFill>
                            <a:schemeClr val="bg1"/>
                          </a:solidFill>
                          <a:latin typeface="Bookman Old Style" pitchFamily="18" charset="0"/>
                          <a:ea typeface="Times New Roman"/>
                          <a:cs typeface="Tahoma"/>
                        </a:rPr>
                        <a:t>.</a:t>
                      </a:r>
                      <a:r>
                        <a:rPr lang="id-ID" sz="2200" dirty="0" smtClean="0">
                          <a:solidFill>
                            <a:schemeClr val="bg1"/>
                          </a:solidFill>
                          <a:latin typeface="Bookman Old Style" pitchFamily="18" charset="0"/>
                          <a:ea typeface="Times New Roman"/>
                          <a:cs typeface="Tahoma"/>
                        </a:rPr>
                        <a:t>0</a:t>
                      </a:r>
                      <a:r>
                        <a:rPr lang="fi-FI" sz="2200" dirty="0" smtClean="0">
                          <a:solidFill>
                            <a:schemeClr val="bg1"/>
                          </a:solidFill>
                          <a:latin typeface="Bookman Old Style" pitchFamily="18" charset="0"/>
                          <a:ea typeface="Times New Roman"/>
                          <a:cs typeface="Tahoma"/>
                        </a:rPr>
                        <a:t>00.000</a:t>
                      </a:r>
                      <a:endParaRPr lang="en-US" sz="2200" dirty="0">
                        <a:solidFill>
                          <a:schemeClr val="bg1"/>
                        </a:solidFill>
                        <a:latin typeface="Bookman Old Style" pitchFamily="18" charset="0"/>
                        <a:ea typeface="Times New Roman"/>
                      </a:endParaRPr>
                    </a:p>
                    <a:p>
                      <a:pPr algn="r">
                        <a:spcAft>
                          <a:spcPts val="0"/>
                        </a:spcAft>
                      </a:pPr>
                      <a:r>
                        <a:rPr lang="id-ID" sz="2200" dirty="0" smtClean="0">
                          <a:solidFill>
                            <a:schemeClr val="bg1"/>
                          </a:solidFill>
                          <a:latin typeface="Bookman Old Style" pitchFamily="18" charset="0"/>
                          <a:ea typeface="Times New Roman"/>
                          <a:cs typeface="Tahoma"/>
                        </a:rPr>
                        <a:t>500</a:t>
                      </a:r>
                      <a:r>
                        <a:rPr lang="fi-FI" sz="2200" dirty="0" smtClean="0">
                          <a:solidFill>
                            <a:schemeClr val="bg1"/>
                          </a:solidFill>
                          <a:latin typeface="Bookman Old Style" pitchFamily="18" charset="0"/>
                          <a:ea typeface="Times New Roman"/>
                          <a:cs typeface="Tahoma"/>
                        </a:rPr>
                        <a:t>.000</a:t>
                      </a:r>
                      <a:endParaRPr lang="en-US" sz="2200" dirty="0">
                        <a:solidFill>
                          <a:schemeClr val="bg1"/>
                        </a:solidFill>
                        <a:latin typeface="Bookman Old Style" pitchFamily="18" charset="0"/>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spcAft>
                          <a:spcPts val="0"/>
                        </a:spcAft>
                      </a:pPr>
                      <a:r>
                        <a:rPr lang="fi-FI" sz="2200" dirty="0" smtClean="0">
                          <a:solidFill>
                            <a:schemeClr val="bg1"/>
                          </a:solidFill>
                          <a:latin typeface="Bookman Old Style" pitchFamily="18" charset="0"/>
                          <a:ea typeface="Times New Roman"/>
                          <a:cs typeface="Tahoma"/>
                        </a:rPr>
                        <a:t>1</a:t>
                      </a:r>
                      <a:r>
                        <a:rPr lang="id-ID" sz="2200" dirty="0" smtClean="0">
                          <a:solidFill>
                            <a:schemeClr val="bg1"/>
                          </a:solidFill>
                          <a:latin typeface="Bookman Old Style" pitchFamily="18" charset="0"/>
                          <a:ea typeface="Times New Roman"/>
                          <a:cs typeface="Tahoma"/>
                        </a:rPr>
                        <a:t>0.392.146</a:t>
                      </a:r>
                      <a:endParaRPr lang="en-US" sz="2200" dirty="0">
                        <a:solidFill>
                          <a:schemeClr val="bg1"/>
                        </a:solidFill>
                        <a:latin typeface="Bookman Old Style" pitchFamily="18" charset="0"/>
                        <a:ea typeface="Times New Roman"/>
                      </a:endParaRPr>
                    </a:p>
                    <a:p>
                      <a:pPr algn="r">
                        <a:spcAft>
                          <a:spcPts val="0"/>
                        </a:spcAft>
                      </a:pPr>
                      <a:r>
                        <a:rPr lang="id-ID" sz="2200" dirty="0" smtClean="0">
                          <a:solidFill>
                            <a:schemeClr val="bg1"/>
                          </a:solidFill>
                          <a:latin typeface="Bookman Old Style" pitchFamily="18" charset="0"/>
                          <a:ea typeface="Times New Roman"/>
                          <a:cs typeface="Tahoma"/>
                        </a:rPr>
                        <a:t>500.000</a:t>
                      </a:r>
                      <a:endParaRPr lang="en-US" sz="2200" dirty="0">
                        <a:solidFill>
                          <a:schemeClr val="bg1"/>
                        </a:solidFill>
                        <a:latin typeface="Bookman Old Style" pitchFamily="18" charset="0"/>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spcAft>
                          <a:spcPts val="0"/>
                        </a:spcAft>
                      </a:pPr>
                      <a:r>
                        <a:rPr lang="id-ID" sz="2200" dirty="0" smtClean="0">
                          <a:solidFill>
                            <a:schemeClr val="bg1"/>
                          </a:solidFill>
                          <a:latin typeface="Bookman Old Style" pitchFamily="18" charset="0"/>
                          <a:ea typeface="Times New Roman"/>
                          <a:cs typeface="Tahoma"/>
                        </a:rPr>
                        <a:t>392.146</a:t>
                      </a:r>
                      <a:endParaRPr lang="en-US" sz="2200" dirty="0">
                        <a:solidFill>
                          <a:schemeClr val="bg1"/>
                        </a:solidFill>
                        <a:latin typeface="Bookman Old Style" pitchFamily="18" charset="0"/>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085319">
                <a:tc>
                  <a:txBody>
                    <a:bodyPr/>
                    <a:lstStyle/>
                    <a:p>
                      <a:pPr algn="just">
                        <a:spcAft>
                          <a:spcPts val="0"/>
                        </a:spcAft>
                      </a:pPr>
                      <a:r>
                        <a:rPr lang="fi-FI" sz="2200" dirty="0">
                          <a:solidFill>
                            <a:schemeClr val="bg1"/>
                          </a:solidFill>
                          <a:latin typeface="Bookman Old Style" pitchFamily="18" charset="0"/>
                          <a:ea typeface="Times New Roman"/>
                          <a:cs typeface="Tahoma"/>
                        </a:rPr>
                        <a:t>Ph neto sebulan</a:t>
                      </a:r>
                      <a:endParaRPr lang="en-US" sz="2200" dirty="0">
                        <a:solidFill>
                          <a:schemeClr val="bg1"/>
                        </a:solidFill>
                        <a:latin typeface="Bookman Old Style" pitchFamily="18" charset="0"/>
                        <a:ea typeface="Times New Roman"/>
                      </a:endParaRPr>
                    </a:p>
                    <a:p>
                      <a:pPr algn="just">
                        <a:spcAft>
                          <a:spcPts val="0"/>
                        </a:spcAft>
                      </a:pPr>
                      <a:r>
                        <a:rPr lang="fi-FI" sz="2200" dirty="0">
                          <a:solidFill>
                            <a:schemeClr val="bg1"/>
                          </a:solidFill>
                          <a:latin typeface="Bookman Old Style" pitchFamily="18" charset="0"/>
                          <a:ea typeface="Times New Roman"/>
                          <a:cs typeface="Tahoma"/>
                        </a:rPr>
                        <a:t>Ph neto setahun</a:t>
                      </a:r>
                      <a:endParaRPr lang="en-US" sz="2200" dirty="0">
                        <a:solidFill>
                          <a:schemeClr val="bg1"/>
                        </a:solidFill>
                        <a:latin typeface="Bookman Old Style" pitchFamily="18" charset="0"/>
                        <a:ea typeface="Times New Roman"/>
                      </a:endParaRPr>
                    </a:p>
                    <a:p>
                      <a:pPr algn="just">
                        <a:spcAft>
                          <a:spcPts val="0"/>
                        </a:spcAft>
                      </a:pPr>
                      <a:r>
                        <a:rPr lang="fi-FI" sz="2200" dirty="0" smtClean="0">
                          <a:solidFill>
                            <a:schemeClr val="bg1"/>
                          </a:solidFill>
                          <a:latin typeface="Bookman Old Style" pitchFamily="18" charset="0"/>
                          <a:ea typeface="Times New Roman"/>
                          <a:cs typeface="Tahoma"/>
                        </a:rPr>
                        <a:t>PTKP -</a:t>
                      </a:r>
                      <a:r>
                        <a:rPr lang="fi-FI" sz="2200" baseline="0" dirty="0" smtClean="0">
                          <a:solidFill>
                            <a:schemeClr val="bg1"/>
                          </a:solidFill>
                          <a:latin typeface="Bookman Old Style" pitchFamily="18" charset="0"/>
                          <a:ea typeface="Times New Roman"/>
                          <a:cs typeface="Tahoma"/>
                        </a:rPr>
                        <a:t> TK/0</a:t>
                      </a:r>
                      <a:endParaRPr lang="en-US" sz="2200" dirty="0">
                        <a:solidFill>
                          <a:schemeClr val="bg1"/>
                        </a:solidFill>
                        <a:latin typeface="Bookman Old Style" pitchFamily="18" charset="0"/>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spcAft>
                          <a:spcPts val="0"/>
                        </a:spcAft>
                      </a:pPr>
                      <a:r>
                        <a:rPr lang="id-ID" sz="2200" dirty="0" smtClean="0">
                          <a:solidFill>
                            <a:schemeClr val="bg1"/>
                          </a:solidFill>
                          <a:latin typeface="Bookman Old Style" pitchFamily="18" charset="0"/>
                          <a:ea typeface="Times New Roman"/>
                          <a:cs typeface="Tahoma"/>
                        </a:rPr>
                        <a:t>9</a:t>
                      </a:r>
                      <a:r>
                        <a:rPr lang="fi-FI" sz="2200" dirty="0" smtClean="0">
                          <a:solidFill>
                            <a:schemeClr val="bg1"/>
                          </a:solidFill>
                          <a:latin typeface="Bookman Old Style" pitchFamily="18" charset="0"/>
                          <a:ea typeface="Times New Roman"/>
                          <a:cs typeface="Tahoma"/>
                        </a:rPr>
                        <a:t>.</a:t>
                      </a:r>
                      <a:r>
                        <a:rPr lang="id-ID" sz="2200" dirty="0" smtClean="0">
                          <a:solidFill>
                            <a:schemeClr val="bg1"/>
                          </a:solidFill>
                          <a:latin typeface="Bookman Old Style" pitchFamily="18" charset="0"/>
                          <a:ea typeface="Times New Roman"/>
                          <a:cs typeface="Tahoma"/>
                        </a:rPr>
                        <a:t>500</a:t>
                      </a:r>
                      <a:r>
                        <a:rPr lang="fi-FI" sz="2200" dirty="0" smtClean="0">
                          <a:solidFill>
                            <a:schemeClr val="bg1"/>
                          </a:solidFill>
                          <a:latin typeface="Bookman Old Style" pitchFamily="18" charset="0"/>
                          <a:ea typeface="Times New Roman"/>
                          <a:cs typeface="Tahoma"/>
                        </a:rPr>
                        <a:t>.000</a:t>
                      </a:r>
                      <a:endParaRPr lang="en-US" sz="2200" dirty="0">
                        <a:solidFill>
                          <a:schemeClr val="bg1"/>
                        </a:solidFill>
                        <a:latin typeface="Bookman Old Style" pitchFamily="18" charset="0"/>
                        <a:ea typeface="Times New Roman"/>
                      </a:endParaRPr>
                    </a:p>
                    <a:p>
                      <a:pPr algn="r">
                        <a:spcAft>
                          <a:spcPts val="0"/>
                        </a:spcAft>
                      </a:pPr>
                      <a:r>
                        <a:rPr lang="id-ID" sz="2200" dirty="0" smtClean="0">
                          <a:solidFill>
                            <a:schemeClr val="bg1"/>
                          </a:solidFill>
                          <a:latin typeface="Bookman Old Style" pitchFamily="18" charset="0"/>
                          <a:ea typeface="Times New Roman"/>
                          <a:cs typeface="Tahoma"/>
                        </a:rPr>
                        <a:t>114.0</a:t>
                      </a:r>
                      <a:r>
                        <a:rPr lang="fi-FI" sz="2200" dirty="0" smtClean="0">
                          <a:solidFill>
                            <a:schemeClr val="bg1"/>
                          </a:solidFill>
                          <a:latin typeface="Bookman Old Style" pitchFamily="18" charset="0"/>
                          <a:ea typeface="Times New Roman"/>
                          <a:cs typeface="Tahoma"/>
                        </a:rPr>
                        <a:t>00.000</a:t>
                      </a:r>
                      <a:endParaRPr lang="en-US" sz="2200" dirty="0">
                        <a:solidFill>
                          <a:schemeClr val="bg1"/>
                        </a:solidFill>
                        <a:latin typeface="Bookman Old Style" pitchFamily="18" charset="0"/>
                        <a:ea typeface="Times New Roman"/>
                      </a:endParaRPr>
                    </a:p>
                    <a:p>
                      <a:pPr algn="r">
                        <a:spcAft>
                          <a:spcPts val="0"/>
                        </a:spcAft>
                      </a:pPr>
                      <a:r>
                        <a:rPr lang="id-ID" sz="2200" dirty="0" smtClean="0">
                          <a:solidFill>
                            <a:schemeClr val="bg1"/>
                          </a:solidFill>
                          <a:latin typeface="Bookman Old Style" pitchFamily="18" charset="0"/>
                          <a:ea typeface="Times New Roman"/>
                          <a:cs typeface="Tahoma"/>
                        </a:rPr>
                        <a:t>54</a:t>
                      </a:r>
                      <a:r>
                        <a:rPr lang="fi-FI" sz="2200" dirty="0" smtClean="0">
                          <a:solidFill>
                            <a:schemeClr val="bg1"/>
                          </a:solidFill>
                          <a:latin typeface="Bookman Old Style" pitchFamily="18" charset="0"/>
                          <a:ea typeface="Times New Roman"/>
                          <a:cs typeface="Tahoma"/>
                        </a:rPr>
                        <a:t>.</a:t>
                      </a:r>
                      <a:r>
                        <a:rPr lang="id-ID" sz="2200" dirty="0" smtClean="0">
                          <a:solidFill>
                            <a:schemeClr val="bg1"/>
                          </a:solidFill>
                          <a:latin typeface="Bookman Old Style" pitchFamily="18" charset="0"/>
                          <a:ea typeface="Times New Roman"/>
                          <a:cs typeface="Tahoma"/>
                        </a:rPr>
                        <a:t>000</a:t>
                      </a:r>
                      <a:r>
                        <a:rPr lang="fi-FI" sz="2200" dirty="0" smtClean="0">
                          <a:solidFill>
                            <a:schemeClr val="bg1"/>
                          </a:solidFill>
                          <a:latin typeface="Bookman Old Style" pitchFamily="18" charset="0"/>
                          <a:ea typeface="Times New Roman"/>
                          <a:cs typeface="Tahoma"/>
                        </a:rPr>
                        <a:t>.000</a:t>
                      </a:r>
                      <a:endParaRPr lang="en-US" sz="2200" dirty="0">
                        <a:solidFill>
                          <a:schemeClr val="bg1"/>
                        </a:solidFill>
                        <a:latin typeface="Bookman Old Style" pitchFamily="18" charset="0"/>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spcAft>
                          <a:spcPts val="0"/>
                        </a:spcAft>
                      </a:pPr>
                      <a:r>
                        <a:rPr lang="fi-FI" sz="2200" dirty="0" smtClean="0">
                          <a:solidFill>
                            <a:schemeClr val="bg1"/>
                          </a:solidFill>
                          <a:latin typeface="Bookman Old Style" pitchFamily="18" charset="0"/>
                          <a:ea typeface="Times New Roman"/>
                          <a:cs typeface="Tahoma"/>
                        </a:rPr>
                        <a:t>9</a:t>
                      </a:r>
                      <a:r>
                        <a:rPr lang="id-ID" sz="2200" dirty="0" smtClean="0">
                          <a:solidFill>
                            <a:schemeClr val="bg1"/>
                          </a:solidFill>
                          <a:latin typeface="Bookman Old Style" pitchFamily="18" charset="0"/>
                          <a:ea typeface="Times New Roman"/>
                          <a:cs typeface="Tahoma"/>
                        </a:rPr>
                        <a:t>.892.146</a:t>
                      </a:r>
                      <a:endParaRPr lang="en-US" sz="2200" dirty="0">
                        <a:solidFill>
                          <a:schemeClr val="bg1"/>
                        </a:solidFill>
                        <a:latin typeface="Bookman Old Style" pitchFamily="18" charset="0"/>
                        <a:ea typeface="Times New Roman"/>
                      </a:endParaRPr>
                    </a:p>
                    <a:p>
                      <a:pPr algn="r">
                        <a:spcAft>
                          <a:spcPts val="0"/>
                        </a:spcAft>
                      </a:pPr>
                      <a:r>
                        <a:rPr lang="id-ID" sz="2200" dirty="0" smtClean="0">
                          <a:solidFill>
                            <a:schemeClr val="bg1"/>
                          </a:solidFill>
                          <a:latin typeface="Bookman Old Style" pitchFamily="18" charset="0"/>
                          <a:ea typeface="Times New Roman"/>
                          <a:cs typeface="Tahoma"/>
                        </a:rPr>
                        <a:t>118.705.750</a:t>
                      </a:r>
                      <a:endParaRPr lang="en-US" sz="2200" dirty="0">
                        <a:solidFill>
                          <a:schemeClr val="bg1"/>
                        </a:solidFill>
                        <a:latin typeface="Bookman Old Style" pitchFamily="18" charset="0"/>
                        <a:ea typeface="Times New Roman"/>
                      </a:endParaRPr>
                    </a:p>
                    <a:p>
                      <a:pPr algn="r">
                        <a:spcAft>
                          <a:spcPts val="0"/>
                        </a:spcAft>
                      </a:pPr>
                      <a:r>
                        <a:rPr lang="id-ID" sz="2200" dirty="0" smtClean="0">
                          <a:solidFill>
                            <a:schemeClr val="bg1"/>
                          </a:solidFill>
                          <a:latin typeface="Bookman Old Style" pitchFamily="18" charset="0"/>
                          <a:ea typeface="Times New Roman"/>
                          <a:cs typeface="Tahoma"/>
                        </a:rPr>
                        <a:t>54.000.000</a:t>
                      </a:r>
                      <a:endParaRPr lang="en-US" sz="2200" dirty="0">
                        <a:solidFill>
                          <a:schemeClr val="bg1"/>
                        </a:solidFill>
                        <a:latin typeface="Bookman Old Style" pitchFamily="18" charset="0"/>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spcAft>
                          <a:spcPts val="0"/>
                        </a:spcAft>
                      </a:pPr>
                      <a:endParaRPr lang="fi-FI" sz="2200">
                        <a:solidFill>
                          <a:schemeClr val="bg1"/>
                        </a:solidFill>
                        <a:latin typeface="Bookman Old Style" pitchFamily="18" charset="0"/>
                        <a:ea typeface="Times New Roman"/>
                        <a:cs typeface="Tahoma"/>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723546">
                <a:tc>
                  <a:txBody>
                    <a:bodyPr/>
                    <a:lstStyle/>
                    <a:p>
                      <a:pPr algn="just">
                        <a:spcAft>
                          <a:spcPts val="0"/>
                        </a:spcAft>
                      </a:pPr>
                      <a:r>
                        <a:rPr lang="fi-FI" sz="2200" dirty="0">
                          <a:solidFill>
                            <a:schemeClr val="bg1"/>
                          </a:solidFill>
                          <a:latin typeface="Bookman Old Style" pitchFamily="18" charset="0"/>
                          <a:ea typeface="Times New Roman"/>
                          <a:cs typeface="Tahoma"/>
                        </a:rPr>
                        <a:t>Ph Kena Pajak</a:t>
                      </a:r>
                      <a:endParaRPr lang="en-US" sz="2200" dirty="0">
                        <a:solidFill>
                          <a:schemeClr val="bg1"/>
                        </a:solidFill>
                        <a:latin typeface="Bookman Old Style" pitchFamily="18" charset="0"/>
                        <a:ea typeface="Times New Roman"/>
                      </a:endParaRPr>
                    </a:p>
                    <a:p>
                      <a:pPr algn="just">
                        <a:spcAft>
                          <a:spcPts val="0"/>
                        </a:spcAft>
                      </a:pPr>
                      <a:r>
                        <a:rPr lang="fi-FI" sz="2200" dirty="0">
                          <a:solidFill>
                            <a:schemeClr val="bg1"/>
                          </a:solidFill>
                          <a:latin typeface="Bookman Old Style" pitchFamily="18" charset="0"/>
                          <a:ea typeface="Times New Roman"/>
                          <a:cs typeface="Tahoma"/>
                        </a:rPr>
                        <a:t>PPh setahun</a:t>
                      </a:r>
                      <a:endParaRPr lang="en-US" sz="2200" dirty="0">
                        <a:solidFill>
                          <a:schemeClr val="bg1"/>
                        </a:solidFill>
                        <a:latin typeface="Bookman Old Style" pitchFamily="18" charset="0"/>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spcAft>
                          <a:spcPts val="0"/>
                        </a:spcAft>
                      </a:pPr>
                      <a:r>
                        <a:rPr lang="fi-FI" sz="2200" dirty="0" smtClean="0">
                          <a:solidFill>
                            <a:schemeClr val="bg1"/>
                          </a:solidFill>
                          <a:latin typeface="Bookman Old Style" pitchFamily="18" charset="0"/>
                          <a:ea typeface="Times New Roman"/>
                          <a:cs typeface="Tahoma"/>
                        </a:rPr>
                        <a:t>6</a:t>
                      </a:r>
                      <a:r>
                        <a:rPr lang="id-ID" sz="2200" dirty="0" smtClean="0">
                          <a:solidFill>
                            <a:schemeClr val="bg1"/>
                          </a:solidFill>
                          <a:latin typeface="Bookman Old Style" pitchFamily="18" charset="0"/>
                          <a:ea typeface="Times New Roman"/>
                          <a:cs typeface="Tahoma"/>
                        </a:rPr>
                        <a:t>0</a:t>
                      </a:r>
                      <a:r>
                        <a:rPr lang="fi-FI" sz="2200" dirty="0" smtClean="0">
                          <a:solidFill>
                            <a:schemeClr val="bg1"/>
                          </a:solidFill>
                          <a:latin typeface="Bookman Old Style" pitchFamily="18" charset="0"/>
                          <a:ea typeface="Times New Roman"/>
                          <a:cs typeface="Tahoma"/>
                        </a:rPr>
                        <a:t>.</a:t>
                      </a:r>
                      <a:r>
                        <a:rPr lang="id-ID" sz="2200" dirty="0" smtClean="0">
                          <a:solidFill>
                            <a:schemeClr val="bg1"/>
                          </a:solidFill>
                          <a:latin typeface="Bookman Old Style" pitchFamily="18" charset="0"/>
                          <a:ea typeface="Times New Roman"/>
                          <a:cs typeface="Tahoma"/>
                        </a:rPr>
                        <a:t>000</a:t>
                      </a:r>
                      <a:r>
                        <a:rPr lang="fi-FI" sz="2200" dirty="0" smtClean="0">
                          <a:solidFill>
                            <a:schemeClr val="bg1"/>
                          </a:solidFill>
                          <a:latin typeface="Bookman Old Style" pitchFamily="18" charset="0"/>
                          <a:ea typeface="Times New Roman"/>
                          <a:cs typeface="Tahoma"/>
                        </a:rPr>
                        <a:t>.000</a:t>
                      </a:r>
                      <a:endParaRPr lang="en-US" sz="2200" dirty="0">
                        <a:solidFill>
                          <a:schemeClr val="bg1"/>
                        </a:solidFill>
                        <a:latin typeface="Bookman Old Style" pitchFamily="18" charset="0"/>
                        <a:ea typeface="Times New Roman"/>
                      </a:endParaRPr>
                    </a:p>
                    <a:p>
                      <a:pPr algn="r">
                        <a:spcAft>
                          <a:spcPts val="0"/>
                        </a:spcAft>
                      </a:pPr>
                      <a:r>
                        <a:rPr lang="id-ID" sz="2200" dirty="0" smtClean="0">
                          <a:solidFill>
                            <a:schemeClr val="bg1"/>
                          </a:solidFill>
                          <a:latin typeface="Bookman Old Style" pitchFamily="18" charset="0"/>
                          <a:ea typeface="Times New Roman"/>
                          <a:cs typeface="Tahoma"/>
                        </a:rPr>
                        <a:t>4</a:t>
                      </a:r>
                      <a:r>
                        <a:rPr lang="fi-FI" sz="2200" dirty="0" smtClean="0">
                          <a:solidFill>
                            <a:schemeClr val="bg1"/>
                          </a:solidFill>
                          <a:latin typeface="Bookman Old Style" pitchFamily="18" charset="0"/>
                          <a:ea typeface="Times New Roman"/>
                          <a:cs typeface="Tahoma"/>
                        </a:rPr>
                        <a:t>.</a:t>
                      </a:r>
                      <a:r>
                        <a:rPr lang="id-ID" sz="2200" dirty="0" smtClean="0">
                          <a:solidFill>
                            <a:schemeClr val="bg1"/>
                          </a:solidFill>
                          <a:latin typeface="Bookman Old Style" pitchFamily="18" charset="0"/>
                          <a:ea typeface="Times New Roman"/>
                          <a:cs typeface="Tahoma"/>
                        </a:rPr>
                        <a:t>000</a:t>
                      </a:r>
                      <a:r>
                        <a:rPr lang="fi-FI" sz="2200" dirty="0" smtClean="0">
                          <a:solidFill>
                            <a:schemeClr val="bg1"/>
                          </a:solidFill>
                          <a:latin typeface="Bookman Old Style" pitchFamily="18" charset="0"/>
                          <a:ea typeface="Times New Roman"/>
                          <a:cs typeface="Tahoma"/>
                        </a:rPr>
                        <a:t>.000</a:t>
                      </a:r>
                      <a:endParaRPr lang="en-US" sz="2200" dirty="0">
                        <a:solidFill>
                          <a:schemeClr val="bg1"/>
                        </a:solidFill>
                        <a:latin typeface="Bookman Old Style" pitchFamily="18" charset="0"/>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spcAft>
                          <a:spcPts val="0"/>
                        </a:spcAft>
                      </a:pPr>
                      <a:r>
                        <a:rPr lang="fi-FI" sz="2200" dirty="0" smtClean="0">
                          <a:solidFill>
                            <a:schemeClr val="bg1"/>
                          </a:solidFill>
                          <a:latin typeface="Bookman Old Style" pitchFamily="18" charset="0"/>
                          <a:ea typeface="Times New Roman"/>
                          <a:cs typeface="Tahoma"/>
                        </a:rPr>
                        <a:t>6</a:t>
                      </a:r>
                      <a:r>
                        <a:rPr lang="id-ID" sz="2200" dirty="0" smtClean="0">
                          <a:solidFill>
                            <a:schemeClr val="bg1"/>
                          </a:solidFill>
                          <a:latin typeface="Bookman Old Style" pitchFamily="18" charset="0"/>
                          <a:ea typeface="Times New Roman"/>
                          <a:cs typeface="Tahoma"/>
                        </a:rPr>
                        <a:t>4.705.750</a:t>
                      </a:r>
                      <a:endParaRPr lang="en-US" sz="2200" dirty="0">
                        <a:solidFill>
                          <a:schemeClr val="bg1"/>
                        </a:solidFill>
                        <a:latin typeface="Bookman Old Style" pitchFamily="18" charset="0"/>
                        <a:ea typeface="Times New Roman"/>
                      </a:endParaRPr>
                    </a:p>
                    <a:p>
                      <a:pPr algn="r">
                        <a:spcAft>
                          <a:spcPts val="0"/>
                        </a:spcAft>
                      </a:pPr>
                      <a:r>
                        <a:rPr lang="id-ID" sz="2200" dirty="0" smtClean="0">
                          <a:solidFill>
                            <a:schemeClr val="bg1"/>
                          </a:solidFill>
                          <a:latin typeface="Bookman Old Style" pitchFamily="18" charset="0"/>
                          <a:ea typeface="Times New Roman"/>
                          <a:cs typeface="Tahoma"/>
                        </a:rPr>
                        <a:t>4.705.750</a:t>
                      </a:r>
                      <a:endParaRPr lang="en-US" sz="2200" dirty="0">
                        <a:solidFill>
                          <a:schemeClr val="bg1"/>
                        </a:solidFill>
                        <a:latin typeface="Bookman Old Style" pitchFamily="18" charset="0"/>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spcAft>
                          <a:spcPts val="0"/>
                        </a:spcAft>
                      </a:pPr>
                      <a:endParaRPr lang="fi-FI" sz="2200" dirty="0">
                        <a:solidFill>
                          <a:schemeClr val="bg1"/>
                        </a:solidFill>
                        <a:latin typeface="Bookman Old Style" pitchFamily="18" charset="0"/>
                        <a:ea typeface="Times New Roman"/>
                        <a:cs typeface="Tahoma"/>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61773">
                <a:tc>
                  <a:txBody>
                    <a:bodyPr/>
                    <a:lstStyle/>
                    <a:p>
                      <a:pPr algn="just">
                        <a:spcAft>
                          <a:spcPts val="0"/>
                        </a:spcAft>
                      </a:pPr>
                      <a:r>
                        <a:rPr lang="fi-FI" sz="2200" dirty="0">
                          <a:solidFill>
                            <a:schemeClr val="bg1"/>
                          </a:solidFill>
                          <a:latin typeface="Bookman Old Style" pitchFamily="18" charset="0"/>
                          <a:ea typeface="Times New Roman"/>
                          <a:cs typeface="Tahoma"/>
                        </a:rPr>
                        <a:t>PPh sebulan</a:t>
                      </a:r>
                      <a:endParaRPr lang="en-US" sz="2200" dirty="0">
                        <a:solidFill>
                          <a:schemeClr val="bg1"/>
                        </a:solidFill>
                        <a:latin typeface="Bookman Old Style" pitchFamily="18" charset="0"/>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spcAft>
                          <a:spcPts val="0"/>
                        </a:spcAft>
                      </a:pPr>
                      <a:r>
                        <a:rPr lang="id-ID" sz="2200" dirty="0" smtClean="0">
                          <a:solidFill>
                            <a:schemeClr val="bg1"/>
                          </a:solidFill>
                          <a:latin typeface="Bookman Old Style" pitchFamily="18" charset="0"/>
                          <a:ea typeface="Times New Roman"/>
                          <a:cs typeface="Tahoma"/>
                        </a:rPr>
                        <a:t>333</a:t>
                      </a:r>
                      <a:r>
                        <a:rPr lang="fi-FI" sz="2200" dirty="0" smtClean="0">
                          <a:solidFill>
                            <a:schemeClr val="bg1"/>
                          </a:solidFill>
                          <a:latin typeface="Bookman Old Style" pitchFamily="18" charset="0"/>
                          <a:ea typeface="Times New Roman"/>
                          <a:cs typeface="Tahoma"/>
                        </a:rPr>
                        <a:t>.</a:t>
                      </a:r>
                      <a:r>
                        <a:rPr lang="id-ID" sz="2200" dirty="0" smtClean="0">
                          <a:solidFill>
                            <a:schemeClr val="bg1"/>
                          </a:solidFill>
                          <a:latin typeface="Bookman Old Style" pitchFamily="18" charset="0"/>
                          <a:ea typeface="Times New Roman"/>
                          <a:cs typeface="Tahoma"/>
                        </a:rPr>
                        <a:t>33</a:t>
                      </a:r>
                      <a:r>
                        <a:rPr lang="fi-FI" sz="2200" dirty="0" smtClean="0">
                          <a:solidFill>
                            <a:schemeClr val="bg1"/>
                          </a:solidFill>
                          <a:latin typeface="Bookman Old Style" pitchFamily="18" charset="0"/>
                          <a:ea typeface="Times New Roman"/>
                          <a:cs typeface="Tahoma"/>
                        </a:rPr>
                        <a:t>3</a:t>
                      </a:r>
                      <a:endParaRPr lang="en-US" sz="2200" dirty="0">
                        <a:solidFill>
                          <a:schemeClr val="bg1"/>
                        </a:solidFill>
                        <a:latin typeface="Bookman Old Style" pitchFamily="18" charset="0"/>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spcAft>
                          <a:spcPts val="0"/>
                        </a:spcAft>
                      </a:pPr>
                      <a:r>
                        <a:rPr lang="id-ID" sz="2200" dirty="0" smtClean="0">
                          <a:solidFill>
                            <a:schemeClr val="bg1"/>
                          </a:solidFill>
                          <a:latin typeface="Bookman Old Style" pitchFamily="18" charset="0"/>
                          <a:ea typeface="Times New Roman"/>
                          <a:cs typeface="Tahoma"/>
                        </a:rPr>
                        <a:t>392.146</a:t>
                      </a:r>
                      <a:endParaRPr lang="en-US" sz="2200" dirty="0">
                        <a:solidFill>
                          <a:schemeClr val="bg1"/>
                        </a:solidFill>
                        <a:latin typeface="Bookman Old Style" pitchFamily="18" charset="0"/>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spcAft>
                          <a:spcPts val="0"/>
                        </a:spcAft>
                      </a:pPr>
                      <a:r>
                        <a:rPr lang="id-ID" sz="2200" dirty="0" smtClean="0">
                          <a:solidFill>
                            <a:schemeClr val="bg1"/>
                          </a:solidFill>
                          <a:latin typeface="Bookman Old Style" pitchFamily="18" charset="0"/>
                          <a:ea typeface="Times New Roman"/>
                          <a:cs typeface="Tahoma"/>
                        </a:rPr>
                        <a:t>58</a:t>
                      </a:r>
                      <a:r>
                        <a:rPr lang="fi-FI" sz="2200" dirty="0" smtClean="0">
                          <a:solidFill>
                            <a:schemeClr val="bg1"/>
                          </a:solidFill>
                          <a:latin typeface="Bookman Old Style" pitchFamily="18" charset="0"/>
                          <a:ea typeface="Times New Roman"/>
                          <a:cs typeface="Tahoma"/>
                        </a:rPr>
                        <a:t>.</a:t>
                      </a:r>
                      <a:r>
                        <a:rPr lang="id-ID" sz="2200" dirty="0" smtClean="0">
                          <a:solidFill>
                            <a:schemeClr val="bg1"/>
                          </a:solidFill>
                          <a:latin typeface="Bookman Old Style" pitchFamily="18" charset="0"/>
                          <a:ea typeface="Times New Roman"/>
                          <a:cs typeface="Tahoma"/>
                        </a:rPr>
                        <a:t>813</a:t>
                      </a:r>
                      <a:endParaRPr lang="en-US" sz="2200" dirty="0">
                        <a:solidFill>
                          <a:schemeClr val="bg1"/>
                        </a:solidFill>
                        <a:latin typeface="Bookman Old Style" pitchFamily="18" charset="0"/>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73556">
                <a:tc>
                  <a:txBody>
                    <a:bodyPr/>
                    <a:lstStyle/>
                    <a:p>
                      <a:pPr algn="just">
                        <a:spcAft>
                          <a:spcPts val="0"/>
                        </a:spcAft>
                      </a:pPr>
                      <a:r>
                        <a:rPr lang="fi-FI" sz="2200">
                          <a:solidFill>
                            <a:schemeClr val="bg1"/>
                          </a:solidFill>
                          <a:latin typeface="Bookman Old Style" pitchFamily="18" charset="0"/>
                          <a:ea typeface="Times New Roman"/>
                          <a:cs typeface="Tahoma"/>
                        </a:rPr>
                        <a:t>Take Home Pay</a:t>
                      </a:r>
                      <a:endParaRPr lang="en-US" sz="2200">
                        <a:solidFill>
                          <a:schemeClr val="bg1"/>
                        </a:solidFill>
                        <a:latin typeface="Bookman Old Style" pitchFamily="18" charset="0"/>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spcAft>
                          <a:spcPts val="0"/>
                        </a:spcAft>
                      </a:pPr>
                      <a:r>
                        <a:rPr lang="id-ID" sz="2200" dirty="0" smtClean="0">
                          <a:solidFill>
                            <a:schemeClr val="bg1"/>
                          </a:solidFill>
                          <a:latin typeface="Bookman Old Style" pitchFamily="18" charset="0"/>
                          <a:ea typeface="Times New Roman"/>
                          <a:cs typeface="Tahoma"/>
                        </a:rPr>
                        <a:t>10</a:t>
                      </a:r>
                      <a:r>
                        <a:rPr lang="fi-FI" sz="2200" dirty="0" smtClean="0">
                          <a:solidFill>
                            <a:schemeClr val="bg1"/>
                          </a:solidFill>
                          <a:latin typeface="Bookman Old Style" pitchFamily="18" charset="0"/>
                          <a:ea typeface="Times New Roman"/>
                          <a:cs typeface="Tahoma"/>
                        </a:rPr>
                        <a:t>.</a:t>
                      </a:r>
                      <a:r>
                        <a:rPr lang="id-ID" sz="2200" dirty="0" smtClean="0">
                          <a:solidFill>
                            <a:schemeClr val="bg1"/>
                          </a:solidFill>
                          <a:latin typeface="Bookman Old Style" pitchFamily="18" charset="0"/>
                          <a:ea typeface="Times New Roman"/>
                          <a:cs typeface="Tahoma"/>
                        </a:rPr>
                        <a:t>0</a:t>
                      </a:r>
                      <a:r>
                        <a:rPr lang="fi-FI" sz="2200" dirty="0" smtClean="0">
                          <a:solidFill>
                            <a:schemeClr val="bg1"/>
                          </a:solidFill>
                          <a:latin typeface="Bookman Old Style" pitchFamily="18" charset="0"/>
                          <a:ea typeface="Times New Roman"/>
                          <a:cs typeface="Tahoma"/>
                        </a:rPr>
                        <a:t>00.000</a:t>
                      </a:r>
                      <a:endParaRPr lang="en-US" sz="2200" dirty="0">
                        <a:solidFill>
                          <a:schemeClr val="bg1"/>
                        </a:solidFill>
                        <a:latin typeface="Bookman Old Style" pitchFamily="18" charset="0"/>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spcAft>
                          <a:spcPts val="0"/>
                        </a:spcAft>
                      </a:pPr>
                      <a:r>
                        <a:rPr lang="id-ID" sz="2200" dirty="0" smtClean="0">
                          <a:solidFill>
                            <a:schemeClr val="bg1"/>
                          </a:solidFill>
                          <a:latin typeface="Bookman Old Style" pitchFamily="18" charset="0"/>
                          <a:ea typeface="Times New Roman"/>
                          <a:cs typeface="Tahoma"/>
                        </a:rPr>
                        <a:t>10</a:t>
                      </a:r>
                      <a:r>
                        <a:rPr lang="fi-FI" sz="2200" dirty="0" smtClean="0">
                          <a:solidFill>
                            <a:schemeClr val="bg1"/>
                          </a:solidFill>
                          <a:latin typeface="Bookman Old Style" pitchFamily="18" charset="0"/>
                          <a:ea typeface="Times New Roman"/>
                          <a:cs typeface="Tahoma"/>
                        </a:rPr>
                        <a:t>.</a:t>
                      </a:r>
                      <a:r>
                        <a:rPr lang="id-ID" sz="2200" dirty="0" smtClean="0">
                          <a:solidFill>
                            <a:schemeClr val="bg1"/>
                          </a:solidFill>
                          <a:latin typeface="Bookman Old Style" pitchFamily="18" charset="0"/>
                          <a:ea typeface="Times New Roman"/>
                          <a:cs typeface="Tahoma"/>
                        </a:rPr>
                        <a:t>0</a:t>
                      </a:r>
                      <a:r>
                        <a:rPr lang="fi-FI" sz="2200" dirty="0" smtClean="0">
                          <a:solidFill>
                            <a:schemeClr val="bg1"/>
                          </a:solidFill>
                          <a:latin typeface="Bookman Old Style" pitchFamily="18" charset="0"/>
                          <a:ea typeface="Times New Roman"/>
                          <a:cs typeface="Tahoma"/>
                        </a:rPr>
                        <a:t>00.000</a:t>
                      </a:r>
                      <a:endParaRPr lang="en-US" sz="2200" dirty="0">
                        <a:solidFill>
                          <a:schemeClr val="bg1"/>
                        </a:solidFill>
                        <a:latin typeface="Bookman Old Style" pitchFamily="18" charset="0"/>
                        <a:ea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spcAft>
                          <a:spcPts val="0"/>
                        </a:spcAft>
                      </a:pPr>
                      <a:endParaRPr lang="fi-FI" sz="2200" dirty="0">
                        <a:solidFill>
                          <a:schemeClr val="bg1"/>
                        </a:solidFill>
                        <a:latin typeface="Bookman Old Style" pitchFamily="18" charset="0"/>
                        <a:ea typeface="Times New Roman"/>
                        <a:cs typeface="Tahoma"/>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48337"/>
            <a:ext cx="8784976" cy="769441"/>
          </a:xfrm>
          <a:prstGeom prst="rect">
            <a:avLst/>
          </a:prstGeom>
          <a:noFill/>
        </p:spPr>
        <p:txBody>
          <a:bodyPr wrap="square" rtlCol="0">
            <a:spAutoFit/>
          </a:bodyPr>
          <a:lstStyle/>
          <a:p>
            <a:pPr algn="just"/>
            <a:r>
              <a:rPr lang="fi-FI" sz="2200" dirty="0" smtClean="0">
                <a:solidFill>
                  <a:schemeClr val="bg1"/>
                </a:solidFill>
                <a:latin typeface="Bookman Old Style" pitchFamily="18" charset="0"/>
              </a:rPr>
              <a:t>Dalam hal perusahaan menanggung pajak pegawainya, maka dikeluarkan biaya :</a:t>
            </a:r>
            <a:endParaRPr lang="en-US" sz="2200" dirty="0" smtClean="0">
              <a:solidFill>
                <a:schemeClr val="bg1"/>
              </a:solidFill>
              <a:latin typeface="Bookman Old Style" pitchFamily="18" charset="0"/>
            </a:endParaRPr>
          </a:p>
        </p:txBody>
      </p:sp>
      <p:graphicFrame>
        <p:nvGraphicFramePr>
          <p:cNvPr id="3" name="Table 2"/>
          <p:cNvGraphicFramePr>
            <a:graphicFrameLocks noGrp="1"/>
          </p:cNvGraphicFramePr>
          <p:nvPr/>
        </p:nvGraphicFramePr>
        <p:xfrm>
          <a:off x="251519" y="1011957"/>
          <a:ext cx="8640962" cy="1459611"/>
        </p:xfrm>
        <a:graphic>
          <a:graphicData uri="http://schemas.openxmlformats.org/drawingml/2006/table">
            <a:tbl>
              <a:tblPr/>
              <a:tblGrid>
                <a:gridCol w="3655791"/>
                <a:gridCol w="1744810"/>
                <a:gridCol w="1744810"/>
                <a:gridCol w="1495551"/>
              </a:tblGrid>
              <a:tr h="303612">
                <a:tc>
                  <a:txBody>
                    <a:bodyPr/>
                    <a:lstStyle/>
                    <a:p>
                      <a:pPr algn="ctr">
                        <a:lnSpc>
                          <a:spcPct val="115000"/>
                        </a:lnSpc>
                        <a:spcAft>
                          <a:spcPts val="0"/>
                        </a:spcAft>
                      </a:pPr>
                      <a:r>
                        <a:rPr lang="en-US" sz="2200" dirty="0" err="1">
                          <a:solidFill>
                            <a:schemeClr val="bg1"/>
                          </a:solidFill>
                          <a:latin typeface="Bookman Old Style" pitchFamily="18" charset="0"/>
                          <a:ea typeface="Calibri"/>
                          <a:cs typeface="Times New Roman"/>
                        </a:rPr>
                        <a:t>Uraian</a:t>
                      </a:r>
                      <a:endParaRPr lang="en-US" sz="2200" dirty="0">
                        <a:solidFill>
                          <a:schemeClr val="bg1"/>
                        </a:solidFill>
                        <a:latin typeface="Bookman Old Style" pitchFamily="18"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300"/>
                    </a:solidFill>
                  </a:tcPr>
                </a:tc>
                <a:tc>
                  <a:txBody>
                    <a:bodyPr/>
                    <a:lstStyle/>
                    <a:p>
                      <a:pPr algn="ctr">
                        <a:lnSpc>
                          <a:spcPct val="115000"/>
                        </a:lnSpc>
                        <a:spcAft>
                          <a:spcPts val="0"/>
                        </a:spcAft>
                      </a:pPr>
                      <a:r>
                        <a:rPr lang="en-US" sz="2200" dirty="0" err="1">
                          <a:solidFill>
                            <a:schemeClr val="bg1"/>
                          </a:solidFill>
                          <a:latin typeface="Bookman Old Style" pitchFamily="18" charset="0"/>
                          <a:ea typeface="Calibri"/>
                          <a:cs typeface="Times New Roman"/>
                        </a:rPr>
                        <a:t>Ditanggung</a:t>
                      </a:r>
                      <a:endParaRPr lang="en-US" sz="2200" dirty="0">
                        <a:solidFill>
                          <a:schemeClr val="bg1"/>
                        </a:solidFill>
                        <a:latin typeface="Bookman Old Style" pitchFamily="18"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300"/>
                    </a:solidFill>
                  </a:tcPr>
                </a:tc>
                <a:tc>
                  <a:txBody>
                    <a:bodyPr/>
                    <a:lstStyle/>
                    <a:p>
                      <a:pPr algn="ctr">
                        <a:lnSpc>
                          <a:spcPct val="115000"/>
                        </a:lnSpc>
                        <a:spcAft>
                          <a:spcPts val="0"/>
                        </a:spcAft>
                      </a:pPr>
                      <a:r>
                        <a:rPr lang="en-US" sz="2200" dirty="0">
                          <a:solidFill>
                            <a:schemeClr val="bg1"/>
                          </a:solidFill>
                          <a:latin typeface="Bookman Old Style" pitchFamily="18" charset="0"/>
                          <a:ea typeface="Calibri"/>
                          <a:cs typeface="Times New Roman"/>
                        </a:rPr>
                        <a:t>Gross Up</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300"/>
                    </a:solidFill>
                  </a:tcPr>
                </a:tc>
                <a:tc>
                  <a:txBody>
                    <a:bodyPr/>
                    <a:lstStyle/>
                    <a:p>
                      <a:pPr algn="ctr">
                        <a:lnSpc>
                          <a:spcPct val="115000"/>
                        </a:lnSpc>
                        <a:spcAft>
                          <a:spcPts val="0"/>
                        </a:spcAft>
                      </a:pPr>
                      <a:r>
                        <a:rPr lang="en-US" sz="2200" dirty="0" err="1">
                          <a:solidFill>
                            <a:schemeClr val="bg1"/>
                          </a:solidFill>
                          <a:latin typeface="Bookman Old Style" pitchFamily="18" charset="0"/>
                          <a:ea typeface="Calibri"/>
                          <a:cs typeface="Times New Roman"/>
                        </a:rPr>
                        <a:t>Selisih</a:t>
                      </a:r>
                      <a:endParaRPr lang="en-US" sz="2200" dirty="0">
                        <a:solidFill>
                          <a:schemeClr val="bg1"/>
                        </a:solidFill>
                        <a:latin typeface="Bookman Old Style" pitchFamily="18"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3300"/>
                    </a:solidFill>
                  </a:tcPr>
                </a:tc>
              </a:tr>
              <a:tr h="607223">
                <a:tc>
                  <a:txBody>
                    <a:bodyPr/>
                    <a:lstStyle/>
                    <a:p>
                      <a:pPr>
                        <a:lnSpc>
                          <a:spcPct val="115000"/>
                        </a:lnSpc>
                        <a:spcAft>
                          <a:spcPts val="0"/>
                        </a:spcAft>
                      </a:pPr>
                      <a:r>
                        <a:rPr lang="en-US" sz="2200" dirty="0" err="1">
                          <a:solidFill>
                            <a:schemeClr val="bg1"/>
                          </a:solidFill>
                          <a:latin typeface="Bookman Old Style" pitchFamily="18" charset="0"/>
                          <a:ea typeface="Calibri"/>
                          <a:cs typeface="Times New Roman"/>
                        </a:rPr>
                        <a:t>Gaji</a:t>
                      </a:r>
                      <a:endParaRPr lang="en-US" sz="2200" dirty="0">
                        <a:solidFill>
                          <a:schemeClr val="bg1"/>
                        </a:solidFill>
                        <a:latin typeface="Bookman Old Style" pitchFamily="18" charset="0"/>
                        <a:ea typeface="Calibri"/>
                        <a:cs typeface="Times New Roman"/>
                      </a:endParaRPr>
                    </a:p>
                    <a:p>
                      <a:pPr>
                        <a:lnSpc>
                          <a:spcPct val="115000"/>
                        </a:lnSpc>
                        <a:spcAft>
                          <a:spcPts val="0"/>
                        </a:spcAft>
                      </a:pPr>
                      <a:r>
                        <a:rPr lang="en-US" sz="2200" dirty="0" err="1">
                          <a:solidFill>
                            <a:schemeClr val="bg1"/>
                          </a:solidFill>
                          <a:latin typeface="Bookman Old Style" pitchFamily="18" charset="0"/>
                          <a:ea typeface="Calibri"/>
                          <a:cs typeface="Times New Roman"/>
                        </a:rPr>
                        <a:t>Biaya</a:t>
                      </a:r>
                      <a:r>
                        <a:rPr lang="en-US" sz="2200" dirty="0">
                          <a:solidFill>
                            <a:schemeClr val="bg1"/>
                          </a:solidFill>
                          <a:latin typeface="Bookman Old Style" pitchFamily="18" charset="0"/>
                          <a:ea typeface="Calibri"/>
                          <a:cs typeface="Times New Roman"/>
                        </a:rPr>
                        <a:t>/</a:t>
                      </a:r>
                      <a:r>
                        <a:rPr lang="en-US" sz="2200" dirty="0" err="1">
                          <a:solidFill>
                            <a:schemeClr val="bg1"/>
                          </a:solidFill>
                          <a:latin typeface="Bookman Old Style" pitchFamily="18" charset="0"/>
                          <a:ea typeface="Calibri"/>
                          <a:cs typeface="Times New Roman"/>
                        </a:rPr>
                        <a:t>Tunjangan</a:t>
                      </a:r>
                      <a:r>
                        <a:rPr lang="en-US" sz="2200" dirty="0">
                          <a:solidFill>
                            <a:schemeClr val="bg1"/>
                          </a:solidFill>
                          <a:latin typeface="Bookman Old Style" pitchFamily="18" charset="0"/>
                          <a:ea typeface="Calibri"/>
                          <a:cs typeface="Times New Roman"/>
                        </a:rPr>
                        <a:t> </a:t>
                      </a:r>
                      <a:r>
                        <a:rPr lang="en-US" sz="2200" dirty="0" err="1">
                          <a:solidFill>
                            <a:schemeClr val="bg1"/>
                          </a:solidFill>
                          <a:latin typeface="Bookman Old Style" pitchFamily="18" charset="0"/>
                          <a:ea typeface="Calibri"/>
                          <a:cs typeface="Times New Roman"/>
                        </a:rPr>
                        <a:t>Pajak</a:t>
                      </a:r>
                      <a:endParaRPr lang="en-US" sz="2200" dirty="0">
                        <a:solidFill>
                          <a:schemeClr val="bg1"/>
                        </a:solidFill>
                        <a:latin typeface="Bookman Old Style" pitchFamily="18"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id-ID" sz="2200" dirty="0" smtClean="0">
                          <a:solidFill>
                            <a:schemeClr val="bg1"/>
                          </a:solidFill>
                          <a:latin typeface="Bookman Old Style" pitchFamily="18" charset="0"/>
                          <a:ea typeface="Calibri"/>
                          <a:cs typeface="Times New Roman"/>
                        </a:rPr>
                        <a:t>10</a:t>
                      </a:r>
                      <a:r>
                        <a:rPr lang="en-US" sz="2200" dirty="0" smtClean="0">
                          <a:solidFill>
                            <a:schemeClr val="bg1"/>
                          </a:solidFill>
                          <a:latin typeface="Bookman Old Style" pitchFamily="18" charset="0"/>
                          <a:ea typeface="Calibri"/>
                          <a:cs typeface="Times New Roman"/>
                        </a:rPr>
                        <a:t>.</a:t>
                      </a:r>
                      <a:r>
                        <a:rPr lang="id-ID" sz="2200" dirty="0" smtClean="0">
                          <a:solidFill>
                            <a:schemeClr val="bg1"/>
                          </a:solidFill>
                          <a:latin typeface="Bookman Old Style" pitchFamily="18" charset="0"/>
                          <a:ea typeface="Calibri"/>
                          <a:cs typeface="Times New Roman"/>
                        </a:rPr>
                        <a:t>0</a:t>
                      </a:r>
                      <a:r>
                        <a:rPr lang="en-US" sz="2200" dirty="0" smtClean="0">
                          <a:solidFill>
                            <a:schemeClr val="bg1"/>
                          </a:solidFill>
                          <a:latin typeface="Bookman Old Style" pitchFamily="18" charset="0"/>
                          <a:ea typeface="Calibri"/>
                          <a:cs typeface="Times New Roman"/>
                        </a:rPr>
                        <a:t>00.000</a:t>
                      </a:r>
                      <a:endParaRPr lang="en-US" sz="2200" dirty="0">
                        <a:solidFill>
                          <a:schemeClr val="bg1"/>
                        </a:solidFill>
                        <a:latin typeface="Bookman Old Style" pitchFamily="18" charset="0"/>
                        <a:ea typeface="Calibri"/>
                        <a:cs typeface="Times New Roman"/>
                      </a:endParaRPr>
                    </a:p>
                    <a:p>
                      <a:pPr algn="r">
                        <a:lnSpc>
                          <a:spcPct val="115000"/>
                        </a:lnSpc>
                        <a:spcAft>
                          <a:spcPts val="0"/>
                        </a:spcAft>
                      </a:pPr>
                      <a:r>
                        <a:rPr lang="id-ID" sz="2200" dirty="0" smtClean="0">
                          <a:solidFill>
                            <a:schemeClr val="bg1"/>
                          </a:solidFill>
                          <a:latin typeface="Bookman Old Style" pitchFamily="18" charset="0"/>
                          <a:ea typeface="Calibri"/>
                          <a:cs typeface="Times New Roman"/>
                        </a:rPr>
                        <a:t>333</a:t>
                      </a:r>
                      <a:r>
                        <a:rPr lang="en-US" sz="2200" dirty="0" smtClean="0">
                          <a:solidFill>
                            <a:schemeClr val="bg1"/>
                          </a:solidFill>
                          <a:latin typeface="Bookman Old Style" pitchFamily="18" charset="0"/>
                          <a:ea typeface="Calibri"/>
                          <a:cs typeface="Times New Roman"/>
                        </a:rPr>
                        <a:t>.</a:t>
                      </a:r>
                      <a:r>
                        <a:rPr lang="id-ID" sz="2200" dirty="0" smtClean="0">
                          <a:solidFill>
                            <a:schemeClr val="bg1"/>
                          </a:solidFill>
                          <a:latin typeface="Bookman Old Style" pitchFamily="18" charset="0"/>
                          <a:ea typeface="Calibri"/>
                          <a:cs typeface="Times New Roman"/>
                        </a:rPr>
                        <a:t>33</a:t>
                      </a:r>
                      <a:r>
                        <a:rPr lang="en-US" sz="2200" dirty="0" smtClean="0">
                          <a:solidFill>
                            <a:schemeClr val="bg1"/>
                          </a:solidFill>
                          <a:latin typeface="Bookman Old Style" pitchFamily="18" charset="0"/>
                          <a:ea typeface="Calibri"/>
                          <a:cs typeface="Times New Roman"/>
                        </a:rPr>
                        <a:t>3</a:t>
                      </a:r>
                      <a:endParaRPr lang="en-US" sz="2200" dirty="0">
                        <a:solidFill>
                          <a:schemeClr val="bg1"/>
                        </a:solidFill>
                        <a:latin typeface="Bookman Old Style" pitchFamily="18"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id-ID" sz="2200" dirty="0" smtClean="0">
                          <a:solidFill>
                            <a:schemeClr val="bg1"/>
                          </a:solidFill>
                          <a:latin typeface="Bookman Old Style" pitchFamily="18" charset="0"/>
                          <a:ea typeface="Calibri"/>
                          <a:cs typeface="Times New Roman"/>
                        </a:rPr>
                        <a:t>10</a:t>
                      </a:r>
                      <a:r>
                        <a:rPr lang="en-US" sz="2200" dirty="0" smtClean="0">
                          <a:solidFill>
                            <a:schemeClr val="bg1"/>
                          </a:solidFill>
                          <a:latin typeface="Bookman Old Style" pitchFamily="18" charset="0"/>
                          <a:ea typeface="Calibri"/>
                          <a:cs typeface="Times New Roman"/>
                        </a:rPr>
                        <a:t>.</a:t>
                      </a:r>
                      <a:r>
                        <a:rPr lang="id-ID" sz="2200" dirty="0" smtClean="0">
                          <a:solidFill>
                            <a:schemeClr val="bg1"/>
                          </a:solidFill>
                          <a:latin typeface="Bookman Old Style" pitchFamily="18" charset="0"/>
                          <a:ea typeface="Calibri"/>
                          <a:cs typeface="Times New Roman"/>
                        </a:rPr>
                        <a:t>0</a:t>
                      </a:r>
                      <a:r>
                        <a:rPr lang="en-US" sz="2200" dirty="0" smtClean="0">
                          <a:solidFill>
                            <a:schemeClr val="bg1"/>
                          </a:solidFill>
                          <a:latin typeface="Bookman Old Style" pitchFamily="18" charset="0"/>
                          <a:ea typeface="Calibri"/>
                          <a:cs typeface="Times New Roman"/>
                        </a:rPr>
                        <a:t>00.000</a:t>
                      </a:r>
                      <a:endParaRPr lang="en-US" sz="2200" dirty="0">
                        <a:solidFill>
                          <a:schemeClr val="bg1"/>
                        </a:solidFill>
                        <a:latin typeface="Bookman Old Style" pitchFamily="18" charset="0"/>
                        <a:ea typeface="Calibri"/>
                        <a:cs typeface="Times New Roman"/>
                      </a:endParaRPr>
                    </a:p>
                    <a:p>
                      <a:pPr algn="r">
                        <a:lnSpc>
                          <a:spcPct val="115000"/>
                        </a:lnSpc>
                        <a:spcAft>
                          <a:spcPts val="0"/>
                        </a:spcAft>
                      </a:pPr>
                      <a:r>
                        <a:rPr lang="id-ID" sz="2200" dirty="0" smtClean="0">
                          <a:solidFill>
                            <a:schemeClr val="bg1"/>
                          </a:solidFill>
                          <a:latin typeface="Bookman Old Style" pitchFamily="18" charset="0"/>
                          <a:ea typeface="Calibri"/>
                          <a:cs typeface="Times New Roman"/>
                        </a:rPr>
                        <a:t>392</a:t>
                      </a:r>
                      <a:r>
                        <a:rPr lang="en-US" sz="2200" dirty="0" smtClean="0">
                          <a:solidFill>
                            <a:schemeClr val="bg1"/>
                          </a:solidFill>
                          <a:latin typeface="Bookman Old Style" pitchFamily="18" charset="0"/>
                          <a:ea typeface="Calibri"/>
                          <a:cs typeface="Times New Roman"/>
                        </a:rPr>
                        <a:t>.</a:t>
                      </a:r>
                      <a:r>
                        <a:rPr lang="id-ID" sz="2200" dirty="0" smtClean="0">
                          <a:solidFill>
                            <a:schemeClr val="bg1"/>
                          </a:solidFill>
                          <a:latin typeface="Bookman Old Style" pitchFamily="18" charset="0"/>
                          <a:ea typeface="Calibri"/>
                          <a:cs typeface="Times New Roman"/>
                        </a:rPr>
                        <a:t>146</a:t>
                      </a:r>
                      <a:endParaRPr lang="en-US" sz="2200" dirty="0">
                        <a:solidFill>
                          <a:schemeClr val="bg1"/>
                        </a:solidFill>
                        <a:latin typeface="Bookman Old Style" pitchFamily="18"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endParaRPr lang="en-US" sz="2200">
                        <a:solidFill>
                          <a:schemeClr val="bg1"/>
                        </a:solidFill>
                        <a:latin typeface="Bookman Old Style" pitchFamily="18"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3612">
                <a:tc>
                  <a:txBody>
                    <a:bodyPr/>
                    <a:lstStyle/>
                    <a:p>
                      <a:pPr>
                        <a:lnSpc>
                          <a:spcPct val="115000"/>
                        </a:lnSpc>
                        <a:spcAft>
                          <a:spcPts val="0"/>
                        </a:spcAft>
                      </a:pPr>
                      <a:r>
                        <a:rPr lang="en-US" sz="2200" dirty="0" err="1" smtClean="0">
                          <a:solidFill>
                            <a:schemeClr val="bg1"/>
                          </a:solidFill>
                          <a:latin typeface="Bookman Old Style" pitchFamily="18" charset="0"/>
                          <a:ea typeface="Calibri"/>
                          <a:cs typeface="Times New Roman"/>
                        </a:rPr>
                        <a:t>Jumlah</a:t>
                      </a:r>
                      <a:r>
                        <a:rPr lang="en-US" sz="2200" dirty="0" smtClean="0">
                          <a:solidFill>
                            <a:schemeClr val="bg1"/>
                          </a:solidFill>
                          <a:latin typeface="Bookman Old Style" pitchFamily="18" charset="0"/>
                          <a:ea typeface="Calibri"/>
                          <a:cs typeface="Times New Roman"/>
                        </a:rPr>
                        <a:t> Pengeluaran</a:t>
                      </a:r>
                      <a:endParaRPr lang="en-US" sz="2200" dirty="0">
                        <a:solidFill>
                          <a:schemeClr val="bg1"/>
                        </a:solidFill>
                        <a:latin typeface="Bookman Old Style" pitchFamily="18"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id-ID" sz="2200" dirty="0" smtClean="0">
                          <a:solidFill>
                            <a:schemeClr val="bg1"/>
                          </a:solidFill>
                          <a:latin typeface="Bookman Old Style" pitchFamily="18" charset="0"/>
                          <a:ea typeface="Calibri"/>
                          <a:cs typeface="Times New Roman"/>
                        </a:rPr>
                        <a:t>10</a:t>
                      </a:r>
                      <a:r>
                        <a:rPr lang="en-US" sz="2200" dirty="0" smtClean="0">
                          <a:solidFill>
                            <a:schemeClr val="bg1"/>
                          </a:solidFill>
                          <a:latin typeface="Bookman Old Style" pitchFamily="18" charset="0"/>
                          <a:ea typeface="Calibri"/>
                          <a:cs typeface="Times New Roman"/>
                        </a:rPr>
                        <a:t>.</a:t>
                      </a:r>
                      <a:r>
                        <a:rPr lang="id-ID" sz="2200" dirty="0" smtClean="0">
                          <a:solidFill>
                            <a:schemeClr val="bg1"/>
                          </a:solidFill>
                          <a:latin typeface="Bookman Old Style" pitchFamily="18" charset="0"/>
                          <a:ea typeface="Calibri"/>
                          <a:cs typeface="Times New Roman"/>
                        </a:rPr>
                        <a:t>333</a:t>
                      </a:r>
                      <a:r>
                        <a:rPr lang="en-US" sz="2200" dirty="0" smtClean="0">
                          <a:solidFill>
                            <a:schemeClr val="bg1"/>
                          </a:solidFill>
                          <a:latin typeface="Bookman Old Style" pitchFamily="18" charset="0"/>
                          <a:ea typeface="Calibri"/>
                          <a:cs typeface="Times New Roman"/>
                        </a:rPr>
                        <a:t>.</a:t>
                      </a:r>
                      <a:r>
                        <a:rPr lang="id-ID" sz="2200" dirty="0" smtClean="0">
                          <a:solidFill>
                            <a:schemeClr val="bg1"/>
                          </a:solidFill>
                          <a:latin typeface="Bookman Old Style" pitchFamily="18" charset="0"/>
                          <a:ea typeface="Calibri"/>
                          <a:cs typeface="Times New Roman"/>
                        </a:rPr>
                        <a:t>33</a:t>
                      </a:r>
                      <a:r>
                        <a:rPr lang="en-US" sz="2200" dirty="0" smtClean="0">
                          <a:solidFill>
                            <a:schemeClr val="bg1"/>
                          </a:solidFill>
                          <a:latin typeface="Bookman Old Style" pitchFamily="18" charset="0"/>
                          <a:ea typeface="Calibri"/>
                          <a:cs typeface="Times New Roman"/>
                        </a:rPr>
                        <a:t>3</a:t>
                      </a:r>
                      <a:endParaRPr lang="en-US" sz="2200" dirty="0">
                        <a:solidFill>
                          <a:schemeClr val="bg1"/>
                        </a:solidFill>
                        <a:latin typeface="Bookman Old Style" pitchFamily="18"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id-ID" sz="2200" dirty="0" smtClean="0">
                          <a:solidFill>
                            <a:schemeClr val="bg1"/>
                          </a:solidFill>
                          <a:latin typeface="Bookman Old Style" pitchFamily="18" charset="0"/>
                          <a:ea typeface="Calibri"/>
                          <a:cs typeface="Times New Roman"/>
                        </a:rPr>
                        <a:t>10.392</a:t>
                      </a:r>
                      <a:r>
                        <a:rPr lang="en-US" sz="2200" dirty="0" smtClean="0">
                          <a:solidFill>
                            <a:schemeClr val="bg1"/>
                          </a:solidFill>
                          <a:latin typeface="Bookman Old Style" pitchFamily="18" charset="0"/>
                          <a:ea typeface="Calibri"/>
                          <a:cs typeface="Times New Roman"/>
                        </a:rPr>
                        <a:t>.</a:t>
                      </a:r>
                      <a:r>
                        <a:rPr lang="id-ID" sz="2200" dirty="0" smtClean="0">
                          <a:solidFill>
                            <a:schemeClr val="bg1"/>
                          </a:solidFill>
                          <a:latin typeface="Bookman Old Style" pitchFamily="18" charset="0"/>
                          <a:ea typeface="Calibri"/>
                          <a:cs typeface="Times New Roman"/>
                        </a:rPr>
                        <a:t>146</a:t>
                      </a:r>
                      <a:endParaRPr lang="en-US" sz="2200" dirty="0">
                        <a:solidFill>
                          <a:schemeClr val="bg1"/>
                        </a:solidFill>
                        <a:latin typeface="Bookman Old Style" pitchFamily="18"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lnSpc>
                          <a:spcPct val="115000"/>
                        </a:lnSpc>
                        <a:spcAft>
                          <a:spcPts val="0"/>
                        </a:spcAft>
                      </a:pPr>
                      <a:r>
                        <a:rPr lang="id-ID" sz="2200" dirty="0" smtClean="0">
                          <a:solidFill>
                            <a:schemeClr val="bg1"/>
                          </a:solidFill>
                          <a:latin typeface="Bookman Old Style" pitchFamily="18" charset="0"/>
                          <a:ea typeface="Calibri"/>
                          <a:cs typeface="Times New Roman"/>
                        </a:rPr>
                        <a:t>58</a:t>
                      </a:r>
                      <a:r>
                        <a:rPr lang="en-US" sz="2200" dirty="0" smtClean="0">
                          <a:solidFill>
                            <a:schemeClr val="bg1"/>
                          </a:solidFill>
                          <a:latin typeface="Bookman Old Style" pitchFamily="18" charset="0"/>
                          <a:ea typeface="Calibri"/>
                          <a:cs typeface="Times New Roman"/>
                        </a:rPr>
                        <a:t>.</a:t>
                      </a:r>
                      <a:r>
                        <a:rPr lang="id-ID" sz="2200" dirty="0" smtClean="0">
                          <a:solidFill>
                            <a:schemeClr val="bg1"/>
                          </a:solidFill>
                          <a:latin typeface="Bookman Old Style" pitchFamily="18" charset="0"/>
                          <a:ea typeface="Calibri"/>
                          <a:cs typeface="Times New Roman"/>
                        </a:rPr>
                        <a:t>813</a:t>
                      </a:r>
                      <a:endParaRPr lang="en-US" sz="2200" dirty="0">
                        <a:solidFill>
                          <a:schemeClr val="bg1"/>
                        </a:solidFill>
                        <a:latin typeface="Bookman Old Style" pitchFamily="18" charset="0"/>
                        <a:ea typeface="Calibri"/>
                        <a:cs typeface="Times New Roman"/>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
        <p:nvSpPr>
          <p:cNvPr id="4" name="TextBox 3"/>
          <p:cNvSpPr txBox="1"/>
          <p:nvPr/>
        </p:nvSpPr>
        <p:spPr>
          <a:xfrm>
            <a:off x="251520" y="2731567"/>
            <a:ext cx="8640960" cy="1107996"/>
          </a:xfrm>
          <a:prstGeom prst="rect">
            <a:avLst/>
          </a:prstGeom>
          <a:noFill/>
        </p:spPr>
        <p:txBody>
          <a:bodyPr wrap="square" rtlCol="0">
            <a:spAutoFit/>
          </a:bodyPr>
          <a:lstStyle/>
          <a:p>
            <a:pPr algn="just"/>
            <a:r>
              <a:rPr lang="fi-FI" sz="2200" dirty="0" smtClean="0">
                <a:solidFill>
                  <a:schemeClr val="bg1"/>
                </a:solidFill>
                <a:latin typeface="Bookman Old Style" pitchFamily="18" charset="0"/>
              </a:rPr>
              <a:t>Apabila dilihat secara sekilas pilihan gross up mengakibat</a:t>
            </a:r>
            <a:r>
              <a:rPr lang="id-ID" sz="2200" dirty="0" smtClean="0">
                <a:solidFill>
                  <a:schemeClr val="bg1"/>
                </a:solidFill>
                <a:latin typeface="Bookman Old Style" pitchFamily="18" charset="0"/>
              </a:rPr>
              <a:t> </a:t>
            </a:r>
            <a:r>
              <a:rPr lang="fi-FI" sz="2200" dirty="0" smtClean="0">
                <a:solidFill>
                  <a:schemeClr val="bg1"/>
                </a:solidFill>
                <a:latin typeface="Bookman Old Style" pitchFamily="18" charset="0"/>
              </a:rPr>
              <a:t>kan pengeluaran biaya yang lebih besar, yaitu ”memboros</a:t>
            </a:r>
            <a:r>
              <a:rPr lang="id-ID" sz="2200" dirty="0" smtClean="0">
                <a:solidFill>
                  <a:schemeClr val="bg1"/>
                </a:solidFill>
                <a:latin typeface="Bookman Old Style" pitchFamily="18" charset="0"/>
              </a:rPr>
              <a:t> </a:t>
            </a:r>
            <a:r>
              <a:rPr lang="fi-FI" sz="2200" dirty="0" smtClean="0">
                <a:solidFill>
                  <a:schemeClr val="bg1"/>
                </a:solidFill>
                <a:latin typeface="Bookman Old Style" pitchFamily="18" charset="0"/>
              </a:rPr>
              <a:t>kan” biaya sebesar Rp. </a:t>
            </a:r>
            <a:r>
              <a:rPr lang="id-ID" sz="2200" dirty="0" smtClean="0">
                <a:solidFill>
                  <a:schemeClr val="bg1"/>
                </a:solidFill>
                <a:latin typeface="Bookman Old Style" pitchFamily="18" charset="0"/>
              </a:rPr>
              <a:t>58</a:t>
            </a:r>
            <a:r>
              <a:rPr lang="fi-FI" sz="2200" dirty="0" smtClean="0">
                <a:solidFill>
                  <a:schemeClr val="bg1"/>
                </a:solidFill>
                <a:latin typeface="Bookman Old Style" pitchFamily="18" charset="0"/>
              </a:rPr>
              <a:t>.</a:t>
            </a:r>
            <a:r>
              <a:rPr lang="id-ID" sz="2200" dirty="0" smtClean="0">
                <a:solidFill>
                  <a:schemeClr val="bg1"/>
                </a:solidFill>
                <a:latin typeface="Bookman Old Style" pitchFamily="18" charset="0"/>
              </a:rPr>
              <a:t>813</a:t>
            </a:r>
            <a:endParaRPr lang="en-US" sz="2200" dirty="0" smtClean="0">
              <a:solidFill>
                <a:schemeClr val="bg1"/>
              </a:solidFill>
              <a:latin typeface="Bookman Old Style" pitchFamily="18" charset="0"/>
            </a:endParaRPr>
          </a:p>
        </p:txBody>
      </p:sp>
      <p:sp>
        <p:nvSpPr>
          <p:cNvPr id="5" name="TextBox 4"/>
          <p:cNvSpPr txBox="1"/>
          <p:nvPr/>
        </p:nvSpPr>
        <p:spPr>
          <a:xfrm>
            <a:off x="251520" y="3811687"/>
            <a:ext cx="8640960" cy="769441"/>
          </a:xfrm>
          <a:prstGeom prst="rect">
            <a:avLst/>
          </a:prstGeom>
          <a:noFill/>
        </p:spPr>
        <p:txBody>
          <a:bodyPr wrap="square" rtlCol="0">
            <a:spAutoFit/>
          </a:bodyPr>
          <a:lstStyle/>
          <a:p>
            <a:pPr algn="just"/>
            <a:r>
              <a:rPr lang="fi-FI" sz="2200" dirty="0" smtClean="0">
                <a:solidFill>
                  <a:schemeClr val="bg1"/>
                </a:solidFill>
                <a:latin typeface="Bookman Old Style" pitchFamily="18" charset="0"/>
              </a:rPr>
              <a:t>Asumsi dikenai tarip PPh Badan sebesar 25%, maka terdapat penurunan PPh Badan = 25% X Rp. </a:t>
            </a:r>
            <a:r>
              <a:rPr lang="id-ID" sz="2200" dirty="0" smtClean="0">
                <a:solidFill>
                  <a:schemeClr val="bg1"/>
                </a:solidFill>
                <a:latin typeface="Bookman Old Style" pitchFamily="18" charset="0"/>
              </a:rPr>
              <a:t>392</a:t>
            </a:r>
            <a:r>
              <a:rPr lang="fi-FI" sz="2200" dirty="0" smtClean="0">
                <a:solidFill>
                  <a:schemeClr val="bg1"/>
                </a:solidFill>
                <a:latin typeface="Bookman Old Style" pitchFamily="18" charset="0"/>
              </a:rPr>
              <a:t>.</a:t>
            </a:r>
            <a:r>
              <a:rPr lang="id-ID" sz="2200" dirty="0" smtClean="0">
                <a:solidFill>
                  <a:schemeClr val="bg1"/>
                </a:solidFill>
                <a:latin typeface="Bookman Old Style" pitchFamily="18" charset="0"/>
              </a:rPr>
              <a:t>146</a:t>
            </a:r>
            <a:r>
              <a:rPr lang="fi-FI" sz="2200" dirty="0" smtClean="0">
                <a:solidFill>
                  <a:schemeClr val="bg1"/>
                </a:solidFill>
                <a:latin typeface="Bookman Old Style" pitchFamily="18" charset="0"/>
              </a:rPr>
              <a:t> = Rp. </a:t>
            </a:r>
            <a:r>
              <a:rPr lang="id-ID" sz="2200" dirty="0" smtClean="0">
                <a:solidFill>
                  <a:schemeClr val="bg1"/>
                </a:solidFill>
                <a:latin typeface="Bookman Old Style" pitchFamily="18" charset="0"/>
              </a:rPr>
              <a:t>98</a:t>
            </a:r>
            <a:r>
              <a:rPr lang="fi-FI" sz="2200" dirty="0" smtClean="0">
                <a:solidFill>
                  <a:schemeClr val="bg1"/>
                </a:solidFill>
                <a:latin typeface="Bookman Old Style" pitchFamily="18" charset="0"/>
              </a:rPr>
              <a:t>.</a:t>
            </a:r>
            <a:r>
              <a:rPr lang="id-ID" sz="2200" dirty="0" smtClean="0">
                <a:solidFill>
                  <a:schemeClr val="bg1"/>
                </a:solidFill>
                <a:latin typeface="Bookman Old Style" pitchFamily="18" charset="0"/>
              </a:rPr>
              <a:t>037</a:t>
            </a:r>
            <a:endParaRPr lang="en-US" sz="2200" dirty="0" smtClean="0">
              <a:solidFill>
                <a:schemeClr val="bg1"/>
              </a:solidFill>
              <a:latin typeface="Bookman Old Style" pitchFamily="18" charset="0"/>
            </a:endParaRPr>
          </a:p>
        </p:txBody>
      </p:sp>
      <p:graphicFrame>
        <p:nvGraphicFramePr>
          <p:cNvPr id="7" name="Table 6"/>
          <p:cNvGraphicFramePr>
            <a:graphicFrameLocks noGrp="1"/>
          </p:cNvGraphicFramePr>
          <p:nvPr/>
        </p:nvGraphicFramePr>
        <p:xfrm>
          <a:off x="1763688" y="5185752"/>
          <a:ext cx="5572164" cy="1101598"/>
        </p:xfrm>
        <a:graphic>
          <a:graphicData uri="http://schemas.openxmlformats.org/drawingml/2006/table">
            <a:tbl>
              <a:tblPr/>
              <a:tblGrid>
                <a:gridCol w="3771926"/>
                <a:gridCol w="1800238"/>
              </a:tblGrid>
              <a:tr h="607223">
                <a:tc>
                  <a:txBody>
                    <a:bodyPr/>
                    <a:lstStyle/>
                    <a:p>
                      <a:pPr>
                        <a:lnSpc>
                          <a:spcPct val="115000"/>
                        </a:lnSpc>
                        <a:spcAft>
                          <a:spcPts val="0"/>
                        </a:spcAft>
                      </a:pPr>
                      <a:r>
                        <a:rPr lang="en-US" sz="2200" dirty="0" err="1" smtClean="0">
                          <a:solidFill>
                            <a:schemeClr val="bg1"/>
                          </a:solidFill>
                          <a:latin typeface="Bookman Old Style" pitchFamily="18" charset="0"/>
                          <a:ea typeface="Calibri"/>
                          <a:cs typeface="Times New Roman"/>
                        </a:rPr>
                        <a:t>Penghematan</a:t>
                      </a:r>
                      <a:r>
                        <a:rPr lang="en-US" sz="2200" dirty="0" smtClean="0">
                          <a:solidFill>
                            <a:schemeClr val="bg1"/>
                          </a:solidFill>
                          <a:latin typeface="Bookman Old Style" pitchFamily="18" charset="0"/>
                          <a:ea typeface="Calibri"/>
                          <a:cs typeface="Times New Roman"/>
                        </a:rPr>
                        <a:t> </a:t>
                      </a:r>
                      <a:r>
                        <a:rPr lang="en-US" sz="2200" dirty="0" err="1" smtClean="0">
                          <a:solidFill>
                            <a:schemeClr val="bg1"/>
                          </a:solidFill>
                          <a:latin typeface="Bookman Old Style" pitchFamily="18" charset="0"/>
                          <a:ea typeface="Calibri"/>
                          <a:cs typeface="Times New Roman"/>
                        </a:rPr>
                        <a:t>Pajak</a:t>
                      </a:r>
                      <a:endParaRPr lang="en-US" sz="2200" dirty="0">
                        <a:solidFill>
                          <a:schemeClr val="bg1"/>
                        </a:solidFill>
                        <a:latin typeface="Bookman Old Style" pitchFamily="18" charset="0"/>
                        <a:ea typeface="Calibri"/>
                        <a:cs typeface="Times New Roman"/>
                      </a:endParaRPr>
                    </a:p>
                    <a:p>
                      <a:pPr>
                        <a:lnSpc>
                          <a:spcPct val="115000"/>
                        </a:lnSpc>
                        <a:spcAft>
                          <a:spcPts val="0"/>
                        </a:spcAft>
                      </a:pPr>
                      <a:r>
                        <a:rPr lang="en-US" sz="2200" dirty="0" err="1" smtClean="0">
                          <a:solidFill>
                            <a:schemeClr val="bg1"/>
                          </a:solidFill>
                          <a:latin typeface="Bookman Old Style" pitchFamily="18" charset="0"/>
                          <a:ea typeface="Calibri"/>
                          <a:cs typeface="Times New Roman"/>
                        </a:rPr>
                        <a:t>Pemborosan</a:t>
                      </a:r>
                      <a:r>
                        <a:rPr lang="en-US" sz="2200" dirty="0" smtClean="0">
                          <a:solidFill>
                            <a:schemeClr val="bg1"/>
                          </a:solidFill>
                          <a:latin typeface="Bookman Old Style" pitchFamily="18" charset="0"/>
                          <a:ea typeface="Calibri"/>
                          <a:cs typeface="Times New Roman"/>
                        </a:rPr>
                        <a:t> </a:t>
                      </a:r>
                      <a:r>
                        <a:rPr lang="en-US" sz="2200" dirty="0" err="1" smtClean="0">
                          <a:solidFill>
                            <a:schemeClr val="bg1"/>
                          </a:solidFill>
                          <a:latin typeface="Bookman Old Style" pitchFamily="18" charset="0"/>
                          <a:ea typeface="Calibri"/>
                          <a:cs typeface="Times New Roman"/>
                        </a:rPr>
                        <a:t>Biaya</a:t>
                      </a:r>
                      <a:endParaRPr lang="en-US" sz="2200" dirty="0">
                        <a:solidFill>
                          <a:schemeClr val="bg1"/>
                        </a:solidFill>
                        <a:latin typeface="Bookman Old Style"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id-ID" sz="2200" dirty="0" smtClean="0">
                          <a:solidFill>
                            <a:schemeClr val="bg1"/>
                          </a:solidFill>
                          <a:latin typeface="Bookman Old Style" pitchFamily="18" charset="0"/>
                          <a:ea typeface="Calibri"/>
                          <a:cs typeface="Times New Roman"/>
                        </a:rPr>
                        <a:t>98</a:t>
                      </a:r>
                      <a:r>
                        <a:rPr lang="en-US" sz="2200" dirty="0" smtClean="0">
                          <a:solidFill>
                            <a:schemeClr val="bg1"/>
                          </a:solidFill>
                          <a:latin typeface="Bookman Old Style" pitchFamily="18" charset="0"/>
                          <a:ea typeface="Calibri"/>
                          <a:cs typeface="Times New Roman"/>
                        </a:rPr>
                        <a:t>.</a:t>
                      </a:r>
                      <a:r>
                        <a:rPr lang="id-ID" sz="2200" dirty="0" smtClean="0">
                          <a:solidFill>
                            <a:schemeClr val="bg1"/>
                          </a:solidFill>
                          <a:latin typeface="Bookman Old Style" pitchFamily="18" charset="0"/>
                          <a:ea typeface="Calibri"/>
                          <a:cs typeface="Times New Roman"/>
                        </a:rPr>
                        <a:t>037</a:t>
                      </a:r>
                      <a:endParaRPr lang="en-US" sz="2200" dirty="0">
                        <a:solidFill>
                          <a:schemeClr val="bg1"/>
                        </a:solidFill>
                        <a:latin typeface="Bookman Old Style" pitchFamily="18" charset="0"/>
                        <a:ea typeface="Calibri"/>
                        <a:cs typeface="Times New Roman"/>
                      </a:endParaRPr>
                    </a:p>
                    <a:p>
                      <a:pPr algn="r">
                        <a:lnSpc>
                          <a:spcPct val="115000"/>
                        </a:lnSpc>
                        <a:spcAft>
                          <a:spcPts val="0"/>
                        </a:spcAft>
                      </a:pPr>
                      <a:r>
                        <a:rPr lang="id-ID" sz="2200" dirty="0" smtClean="0">
                          <a:solidFill>
                            <a:schemeClr val="bg1"/>
                          </a:solidFill>
                          <a:latin typeface="Bookman Old Style" pitchFamily="18" charset="0"/>
                          <a:ea typeface="Calibri"/>
                          <a:cs typeface="Times New Roman"/>
                        </a:rPr>
                        <a:t>58</a:t>
                      </a:r>
                      <a:r>
                        <a:rPr lang="en-US" sz="2200" dirty="0" smtClean="0">
                          <a:solidFill>
                            <a:schemeClr val="bg1"/>
                          </a:solidFill>
                          <a:latin typeface="Bookman Old Style" pitchFamily="18" charset="0"/>
                          <a:ea typeface="Calibri"/>
                          <a:cs typeface="Times New Roman"/>
                        </a:rPr>
                        <a:t>.</a:t>
                      </a:r>
                      <a:r>
                        <a:rPr lang="id-ID" sz="2200" dirty="0" smtClean="0">
                          <a:solidFill>
                            <a:schemeClr val="bg1"/>
                          </a:solidFill>
                          <a:latin typeface="Bookman Old Style" pitchFamily="18" charset="0"/>
                          <a:ea typeface="Calibri"/>
                          <a:cs typeface="Times New Roman"/>
                        </a:rPr>
                        <a:t>813</a:t>
                      </a:r>
                      <a:endParaRPr lang="en-US" sz="2200" dirty="0">
                        <a:solidFill>
                          <a:schemeClr val="bg1"/>
                        </a:solidFill>
                        <a:latin typeface="Bookman Old Style"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612">
                <a:tc>
                  <a:txBody>
                    <a:bodyPr/>
                    <a:lstStyle/>
                    <a:p>
                      <a:pPr>
                        <a:lnSpc>
                          <a:spcPct val="115000"/>
                        </a:lnSpc>
                        <a:spcAft>
                          <a:spcPts val="0"/>
                        </a:spcAft>
                      </a:pPr>
                      <a:r>
                        <a:rPr lang="en-US" sz="2200" dirty="0" err="1" smtClean="0">
                          <a:solidFill>
                            <a:schemeClr val="bg1"/>
                          </a:solidFill>
                          <a:latin typeface="Bookman Old Style" pitchFamily="18" charset="0"/>
                          <a:ea typeface="Calibri"/>
                          <a:cs typeface="Times New Roman"/>
                        </a:rPr>
                        <a:t>Jumlah</a:t>
                      </a:r>
                      <a:r>
                        <a:rPr lang="en-US" sz="2200" dirty="0" smtClean="0">
                          <a:solidFill>
                            <a:schemeClr val="bg1"/>
                          </a:solidFill>
                          <a:latin typeface="Bookman Old Style" pitchFamily="18" charset="0"/>
                          <a:ea typeface="Calibri"/>
                          <a:cs typeface="Times New Roman"/>
                        </a:rPr>
                        <a:t> yang </a:t>
                      </a:r>
                      <a:r>
                        <a:rPr lang="en-US" sz="2200" dirty="0" err="1" smtClean="0">
                          <a:solidFill>
                            <a:schemeClr val="bg1"/>
                          </a:solidFill>
                          <a:latin typeface="Bookman Old Style" pitchFamily="18" charset="0"/>
                          <a:ea typeface="Calibri"/>
                          <a:cs typeface="Times New Roman"/>
                        </a:rPr>
                        <a:t>Dihemat</a:t>
                      </a:r>
                      <a:endParaRPr lang="en-US" sz="2200" dirty="0">
                        <a:solidFill>
                          <a:schemeClr val="bg1"/>
                        </a:solidFill>
                        <a:latin typeface="Bookman Old Style"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id-ID" sz="2200" dirty="0" smtClean="0">
                          <a:solidFill>
                            <a:schemeClr val="bg1"/>
                          </a:solidFill>
                          <a:latin typeface="Bookman Old Style" pitchFamily="18" charset="0"/>
                          <a:ea typeface="Calibri"/>
                          <a:cs typeface="Times New Roman"/>
                        </a:rPr>
                        <a:t>39</a:t>
                      </a:r>
                      <a:r>
                        <a:rPr lang="en-US" sz="2200" dirty="0" smtClean="0">
                          <a:solidFill>
                            <a:schemeClr val="bg1"/>
                          </a:solidFill>
                          <a:latin typeface="Bookman Old Style" pitchFamily="18" charset="0"/>
                          <a:ea typeface="Calibri"/>
                          <a:cs typeface="Times New Roman"/>
                        </a:rPr>
                        <a:t>.</a:t>
                      </a:r>
                      <a:r>
                        <a:rPr lang="id-ID" sz="2200" dirty="0" smtClean="0">
                          <a:solidFill>
                            <a:schemeClr val="bg1"/>
                          </a:solidFill>
                          <a:latin typeface="Bookman Old Style" pitchFamily="18" charset="0"/>
                          <a:ea typeface="Calibri"/>
                          <a:cs typeface="Times New Roman"/>
                        </a:rPr>
                        <a:t>224</a:t>
                      </a:r>
                      <a:endParaRPr lang="en-US" sz="2200" dirty="0">
                        <a:solidFill>
                          <a:schemeClr val="bg1"/>
                        </a:solidFill>
                        <a:latin typeface="Bookman Old Style" pitchFamily="18" charset="0"/>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TextBox 7"/>
          <p:cNvSpPr txBox="1"/>
          <p:nvPr/>
        </p:nvSpPr>
        <p:spPr>
          <a:xfrm>
            <a:off x="611560" y="4797152"/>
            <a:ext cx="7890670" cy="430887"/>
          </a:xfrm>
          <a:prstGeom prst="rect">
            <a:avLst/>
          </a:prstGeom>
          <a:noFill/>
        </p:spPr>
        <p:txBody>
          <a:bodyPr wrap="square" rtlCol="0">
            <a:spAutoFit/>
          </a:bodyPr>
          <a:lstStyle/>
          <a:p>
            <a:pPr algn="ctr"/>
            <a:r>
              <a:rPr lang="fi-FI" sz="2200" dirty="0" smtClean="0">
                <a:solidFill>
                  <a:schemeClr val="bg1"/>
                </a:solidFill>
                <a:latin typeface="Bookman Old Style" pitchFamily="18" charset="0"/>
              </a:rPr>
              <a:t>Dengan demikian terdapat penghematan sebesar :</a:t>
            </a:r>
            <a:endParaRPr lang="en-US" sz="2200" dirty="0">
              <a:solidFill>
                <a:schemeClr val="bg1"/>
              </a:solidFill>
              <a:latin typeface="Bookman Old Styl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43442" y="260648"/>
            <a:ext cx="6643734" cy="523220"/>
          </a:xfrm>
          <a:prstGeom prst="rect">
            <a:avLst/>
          </a:prstGeom>
          <a:noFill/>
          <a:ln>
            <a:noFill/>
          </a:ln>
        </p:spPr>
        <p:txBody>
          <a:bodyPr wrap="square" rtlCol="0">
            <a:spAutoFit/>
          </a:bodyPr>
          <a:lstStyle/>
          <a:p>
            <a:pPr algn="ctr"/>
            <a:r>
              <a:rPr lang="en-US" sz="2800" dirty="0" smtClean="0">
                <a:solidFill>
                  <a:srgbClr val="CCFF66"/>
                </a:solidFill>
                <a:latin typeface="Arial Rounded MT Bold" pitchFamily="34" charset="0"/>
              </a:rPr>
              <a:t>GROSS UP KE PIHAK LAIN</a:t>
            </a:r>
            <a:endParaRPr lang="en-US" sz="2800" dirty="0">
              <a:solidFill>
                <a:srgbClr val="CCFF66"/>
              </a:solidFill>
              <a:latin typeface="Arial Rounded MT Bold" pitchFamily="34" charset="0"/>
            </a:endParaRPr>
          </a:p>
        </p:txBody>
      </p:sp>
      <p:sp>
        <p:nvSpPr>
          <p:cNvPr id="7" name="TextBox 6"/>
          <p:cNvSpPr txBox="1"/>
          <p:nvPr/>
        </p:nvSpPr>
        <p:spPr>
          <a:xfrm>
            <a:off x="251520" y="812772"/>
            <a:ext cx="8640960" cy="1446550"/>
          </a:xfrm>
          <a:prstGeom prst="rect">
            <a:avLst/>
          </a:prstGeom>
          <a:noFill/>
        </p:spPr>
        <p:txBody>
          <a:bodyPr wrap="square" rtlCol="0">
            <a:spAutoFit/>
          </a:bodyPr>
          <a:lstStyle/>
          <a:p>
            <a:pPr algn="just"/>
            <a:r>
              <a:rPr lang="en-US" sz="2200" dirty="0" err="1" smtClean="0">
                <a:solidFill>
                  <a:schemeClr val="bg1"/>
                </a:solidFill>
                <a:latin typeface="Bookman Old Style" pitchFamily="18" charset="0"/>
              </a:rPr>
              <a:t>Pembayaran</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ke</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pihak</a:t>
            </a:r>
            <a:r>
              <a:rPr lang="en-US" sz="2200" dirty="0" smtClean="0">
                <a:solidFill>
                  <a:schemeClr val="bg1"/>
                </a:solidFill>
                <a:latin typeface="Bookman Old Style" pitchFamily="18" charset="0"/>
              </a:rPr>
              <a:t> lain (</a:t>
            </a:r>
            <a:r>
              <a:rPr lang="en-US" sz="2200" dirty="0" err="1" smtClean="0">
                <a:solidFill>
                  <a:schemeClr val="bg1"/>
                </a:solidFill>
                <a:latin typeface="Bookman Old Style" pitchFamily="18" charset="0"/>
              </a:rPr>
              <a:t>bukan</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pegawai</a:t>
            </a:r>
            <a:r>
              <a:rPr lang="en-US" sz="2200" dirty="0" smtClean="0">
                <a:solidFill>
                  <a:schemeClr val="bg1"/>
                </a:solidFill>
                <a:latin typeface="Bookman Old Style" pitchFamily="18" charset="0"/>
              </a:rPr>
              <a:t>/</a:t>
            </a:r>
            <a:r>
              <a:rPr lang="en-US" sz="2200" dirty="0" err="1" smtClean="0">
                <a:solidFill>
                  <a:schemeClr val="bg1"/>
                </a:solidFill>
                <a:latin typeface="Bookman Old Style" pitchFamily="18" charset="0"/>
              </a:rPr>
              <a:t>pemberi</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jasa</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oleh</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orang</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pribadi</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harus</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dilakukan</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pemotongan</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PPh</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Pasal</a:t>
            </a:r>
            <a:r>
              <a:rPr lang="en-US" sz="2200" dirty="0" smtClean="0">
                <a:solidFill>
                  <a:schemeClr val="bg1"/>
                </a:solidFill>
                <a:latin typeface="Bookman Old Style" pitchFamily="18" charset="0"/>
              </a:rPr>
              <a:t> 21. </a:t>
            </a:r>
            <a:r>
              <a:rPr lang="en-US" sz="2200" dirty="0" err="1" smtClean="0">
                <a:solidFill>
                  <a:schemeClr val="bg1"/>
                </a:solidFill>
                <a:latin typeface="Bookman Old Style" pitchFamily="18" charset="0"/>
              </a:rPr>
              <a:t>Dapat</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terjadi</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si</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penerima</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penghasilan</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tidak</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mau</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dipotong</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pajaknya</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Apa</a:t>
            </a:r>
            <a:r>
              <a:rPr lang="en-US" sz="2200" dirty="0" smtClean="0">
                <a:solidFill>
                  <a:schemeClr val="bg1"/>
                </a:solidFill>
                <a:latin typeface="Bookman Old Style" pitchFamily="18" charset="0"/>
              </a:rPr>
              <a:t> yang </a:t>
            </a:r>
            <a:r>
              <a:rPr lang="en-US" sz="2200" dirty="0" err="1" smtClean="0">
                <a:solidFill>
                  <a:schemeClr val="bg1"/>
                </a:solidFill>
                <a:latin typeface="Bookman Old Style" pitchFamily="18" charset="0"/>
              </a:rPr>
              <a:t>harus</a:t>
            </a:r>
            <a:r>
              <a:rPr lang="en-US" sz="2200" dirty="0" smtClean="0">
                <a:solidFill>
                  <a:schemeClr val="bg1"/>
                </a:solidFill>
                <a:latin typeface="Bookman Old Style" pitchFamily="18" charset="0"/>
              </a:rPr>
              <a:t> </a:t>
            </a:r>
            <a:r>
              <a:rPr lang="en-US" sz="2200" dirty="0" err="1" smtClean="0">
                <a:solidFill>
                  <a:schemeClr val="bg1"/>
                </a:solidFill>
                <a:latin typeface="Bookman Old Style" pitchFamily="18" charset="0"/>
              </a:rPr>
              <a:t>dilakukan</a:t>
            </a:r>
            <a:r>
              <a:rPr lang="en-US" sz="2200" dirty="0" smtClean="0">
                <a:solidFill>
                  <a:schemeClr val="bg1"/>
                </a:solidFill>
                <a:latin typeface="Bookman Old Style" pitchFamily="18" charset="0"/>
              </a:rPr>
              <a:t>? </a:t>
            </a:r>
            <a:endParaRPr lang="en-US" sz="2200" dirty="0">
              <a:solidFill>
                <a:schemeClr val="bg1"/>
              </a:solidFill>
              <a:latin typeface="Bookman Old Style" pitchFamily="18" charset="0"/>
            </a:endParaRPr>
          </a:p>
        </p:txBody>
      </p:sp>
      <p:sp>
        <p:nvSpPr>
          <p:cNvPr id="9" name="TextBox 8"/>
          <p:cNvSpPr txBox="1"/>
          <p:nvPr/>
        </p:nvSpPr>
        <p:spPr>
          <a:xfrm>
            <a:off x="611560" y="2363976"/>
            <a:ext cx="7848872" cy="1785104"/>
          </a:xfrm>
          <a:prstGeom prst="rect">
            <a:avLst/>
          </a:prstGeom>
          <a:noFill/>
          <a:ln w="12700">
            <a:solidFill>
              <a:srgbClr val="00B050"/>
            </a:solidFill>
          </a:ln>
        </p:spPr>
        <p:txBody>
          <a:bodyPr wrap="square" rtlCol="0">
            <a:spAutoFit/>
          </a:bodyPr>
          <a:lstStyle/>
          <a:p>
            <a:pPr algn="just"/>
            <a:r>
              <a:rPr lang="fi-FI" sz="2200" dirty="0" smtClean="0">
                <a:solidFill>
                  <a:schemeClr val="bg1"/>
                </a:solidFill>
                <a:latin typeface="Bookman Old Style" pitchFamily="18" charset="0"/>
              </a:rPr>
              <a:t>Contoh :</a:t>
            </a:r>
          </a:p>
          <a:p>
            <a:pPr algn="just"/>
            <a:r>
              <a:rPr lang="fi-FI" sz="2200" dirty="0" smtClean="0">
                <a:solidFill>
                  <a:schemeClr val="bg1"/>
                </a:solidFill>
                <a:latin typeface="Bookman Old Style" pitchFamily="18" charset="0"/>
              </a:rPr>
              <a:t>Perusahaan membayarkan imbalan jasa kepada tenaga ahli sebesar Rp. 100.000.000,00. Atas pembayaran tersebut perusahaan harus memotong PPh sebesar Rp. 2.500.000,00</a:t>
            </a:r>
            <a:endParaRPr lang="en-US" sz="2200" dirty="0">
              <a:solidFill>
                <a:schemeClr val="bg1"/>
              </a:solidFill>
              <a:latin typeface="Bookman Old Style" pitchFamily="18" charset="0"/>
            </a:endParaRPr>
          </a:p>
        </p:txBody>
      </p:sp>
      <p:sp>
        <p:nvSpPr>
          <p:cNvPr id="10" name="TextBox 9"/>
          <p:cNvSpPr txBox="1"/>
          <p:nvPr/>
        </p:nvSpPr>
        <p:spPr>
          <a:xfrm>
            <a:off x="827584" y="4581128"/>
            <a:ext cx="7891810" cy="430887"/>
          </a:xfrm>
          <a:prstGeom prst="rect">
            <a:avLst/>
          </a:prstGeom>
          <a:noFill/>
          <a:ln>
            <a:noFill/>
          </a:ln>
        </p:spPr>
        <p:txBody>
          <a:bodyPr wrap="square" rtlCol="0">
            <a:spAutoFit/>
          </a:bodyPr>
          <a:lstStyle/>
          <a:p>
            <a:r>
              <a:rPr lang="fi-FI" sz="2200" dirty="0" smtClean="0">
                <a:solidFill>
                  <a:srgbClr val="FFFF00"/>
                </a:solidFill>
                <a:latin typeface="Bookman Old Style" pitchFamily="18" charset="0"/>
              </a:rPr>
              <a:t>P</a:t>
            </a:r>
            <a:r>
              <a:rPr lang="id-ID" sz="2200" dirty="0" smtClean="0">
                <a:solidFill>
                  <a:srgbClr val="FFFF00"/>
                </a:solidFill>
                <a:latin typeface="Bookman Old Style" pitchFamily="18" charset="0"/>
              </a:rPr>
              <a:t>ILIHAN</a:t>
            </a:r>
            <a:r>
              <a:rPr lang="fi-FI" sz="2200" dirty="0" smtClean="0">
                <a:solidFill>
                  <a:srgbClr val="FFFF00"/>
                </a:solidFill>
                <a:latin typeface="Bookman Old Style" pitchFamily="18" charset="0"/>
              </a:rPr>
              <a:t> 1</a:t>
            </a:r>
            <a:r>
              <a:rPr lang="id-ID" sz="2200" dirty="0" smtClean="0">
                <a:solidFill>
                  <a:srgbClr val="FFFF00"/>
                </a:solidFill>
                <a:latin typeface="Bookman Old Style" pitchFamily="18" charset="0"/>
              </a:rPr>
              <a:t>;</a:t>
            </a:r>
            <a:r>
              <a:rPr lang="fi-FI" sz="2200" dirty="0" smtClean="0">
                <a:solidFill>
                  <a:srgbClr val="FFFF00"/>
                </a:solidFill>
                <a:latin typeface="Bookman Old Style" pitchFamily="18" charset="0"/>
              </a:rPr>
              <a:t> pajak ditanggung penerima jasa</a:t>
            </a:r>
            <a:endParaRPr lang="en-US" sz="2200" dirty="0">
              <a:solidFill>
                <a:srgbClr val="FFFF00"/>
              </a:solidFill>
              <a:latin typeface="Bookman Old Style" pitchFamily="18" charset="0"/>
            </a:endParaRPr>
          </a:p>
        </p:txBody>
      </p:sp>
      <p:sp>
        <p:nvSpPr>
          <p:cNvPr id="11" name="TextBox 10"/>
          <p:cNvSpPr txBox="1"/>
          <p:nvPr/>
        </p:nvSpPr>
        <p:spPr>
          <a:xfrm>
            <a:off x="1041898" y="5195552"/>
            <a:ext cx="7490542" cy="1107996"/>
          </a:xfrm>
          <a:prstGeom prst="rect">
            <a:avLst/>
          </a:prstGeom>
          <a:noFill/>
          <a:ln w="12700">
            <a:solidFill>
              <a:srgbClr val="00B050"/>
            </a:solidFill>
          </a:ln>
        </p:spPr>
        <p:txBody>
          <a:bodyPr wrap="square" rtlCol="0">
            <a:spAutoFit/>
          </a:bodyPr>
          <a:lstStyle/>
          <a:p>
            <a:pPr algn="just"/>
            <a:r>
              <a:rPr lang="fi-FI" sz="2200" dirty="0" smtClean="0">
                <a:solidFill>
                  <a:schemeClr val="bg1"/>
                </a:solidFill>
                <a:latin typeface="Bookman Old Style" pitchFamily="18" charset="0"/>
              </a:rPr>
              <a:t>Karena biaya PPh adalah non deductible bagi perusahaan, maka tidak ada penurunan pajak bagi perusahaan.</a:t>
            </a:r>
            <a:endParaRPr lang="en-US" sz="2200" dirty="0">
              <a:solidFill>
                <a:schemeClr val="bg1"/>
              </a:solidFill>
              <a:latin typeface="Bookman Old Style" pitchFamily="18" charset="0"/>
            </a:endParaRPr>
          </a:p>
        </p:txBody>
      </p:sp>
      <p:cxnSp>
        <p:nvCxnSpPr>
          <p:cNvPr id="12" name="Elbow Connector 11"/>
          <p:cNvCxnSpPr>
            <a:stCxn id="10" idx="1"/>
            <a:endCxn id="11" idx="1"/>
          </p:cNvCxnSpPr>
          <p:nvPr/>
        </p:nvCxnSpPr>
        <p:spPr>
          <a:xfrm rot="10800000" flipH="1" flipV="1">
            <a:off x="827584" y="4796572"/>
            <a:ext cx="214314" cy="952978"/>
          </a:xfrm>
          <a:prstGeom prst="bentConnector3">
            <a:avLst>
              <a:gd name="adj1" fmla="val -106666"/>
            </a:avLst>
          </a:prstGeom>
          <a:ln w="12700">
            <a:solidFill>
              <a:srgbClr val="00B05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5" y="116632"/>
            <a:ext cx="7819802" cy="430887"/>
          </a:xfrm>
          <a:prstGeom prst="rect">
            <a:avLst/>
          </a:prstGeom>
          <a:noFill/>
          <a:ln w="12700">
            <a:noFill/>
          </a:ln>
        </p:spPr>
        <p:txBody>
          <a:bodyPr wrap="square" rtlCol="0">
            <a:spAutoFit/>
          </a:bodyPr>
          <a:lstStyle/>
          <a:p>
            <a:r>
              <a:rPr lang="fi-FI" sz="2200" dirty="0" smtClean="0">
                <a:solidFill>
                  <a:srgbClr val="FFFF00"/>
                </a:solidFill>
                <a:latin typeface="Bookman Old Style" pitchFamily="18" charset="0"/>
              </a:rPr>
              <a:t>P</a:t>
            </a:r>
            <a:r>
              <a:rPr lang="id-ID" sz="2200" dirty="0" smtClean="0">
                <a:solidFill>
                  <a:srgbClr val="FFFF00"/>
                </a:solidFill>
                <a:latin typeface="Bookman Old Style" pitchFamily="18" charset="0"/>
              </a:rPr>
              <a:t>ILIHAN</a:t>
            </a:r>
            <a:r>
              <a:rPr lang="fi-FI" sz="2200" dirty="0" smtClean="0">
                <a:solidFill>
                  <a:srgbClr val="FFFF00"/>
                </a:solidFill>
                <a:latin typeface="Bookman Old Style" pitchFamily="18" charset="0"/>
              </a:rPr>
              <a:t> 2</a:t>
            </a:r>
            <a:r>
              <a:rPr lang="id-ID" sz="2200" dirty="0" smtClean="0">
                <a:solidFill>
                  <a:srgbClr val="FFFF00"/>
                </a:solidFill>
                <a:latin typeface="Bookman Old Style" pitchFamily="18" charset="0"/>
              </a:rPr>
              <a:t>;</a:t>
            </a:r>
            <a:r>
              <a:rPr lang="fi-FI" sz="2200" dirty="0" smtClean="0">
                <a:solidFill>
                  <a:srgbClr val="FFFF00"/>
                </a:solidFill>
                <a:latin typeface="Bookman Old Style" pitchFamily="18" charset="0"/>
              </a:rPr>
              <a:t> dilakukan penghitungan secara gross up </a:t>
            </a:r>
            <a:endParaRPr lang="en-US" sz="2200" dirty="0">
              <a:solidFill>
                <a:srgbClr val="FFFF00"/>
              </a:solidFill>
              <a:latin typeface="Bookman Old Style" pitchFamily="18" charset="0"/>
            </a:endParaRPr>
          </a:p>
        </p:txBody>
      </p:sp>
      <p:sp>
        <p:nvSpPr>
          <p:cNvPr id="3" name="TextBox 2"/>
          <p:cNvSpPr txBox="1"/>
          <p:nvPr/>
        </p:nvSpPr>
        <p:spPr>
          <a:xfrm>
            <a:off x="611560" y="668186"/>
            <a:ext cx="8210621" cy="4154984"/>
          </a:xfrm>
          <a:prstGeom prst="rect">
            <a:avLst/>
          </a:prstGeom>
          <a:noFill/>
          <a:ln w="12700">
            <a:solidFill>
              <a:srgbClr val="00B050"/>
            </a:solidFill>
          </a:ln>
        </p:spPr>
        <p:txBody>
          <a:bodyPr wrap="square" rtlCol="0">
            <a:spAutoFit/>
          </a:bodyPr>
          <a:lstStyle/>
          <a:p>
            <a:pPr algn="just"/>
            <a:r>
              <a:rPr lang="fi-FI" sz="2200" dirty="0" smtClean="0">
                <a:solidFill>
                  <a:schemeClr val="bg1"/>
                </a:solidFill>
                <a:latin typeface="Bookman Old Style" pitchFamily="18" charset="0"/>
              </a:rPr>
              <a:t>Dengan melakukan penghitungan secara gross up sebagai berikut :</a:t>
            </a:r>
          </a:p>
          <a:p>
            <a:pPr marL="177800" indent="-177800" algn="just">
              <a:buFont typeface="Arial" pitchFamily="34" charset="0"/>
              <a:buChar char="•"/>
            </a:pPr>
            <a:r>
              <a:rPr lang="fi-FI" sz="2200" dirty="0" smtClean="0">
                <a:solidFill>
                  <a:schemeClr val="bg1"/>
                </a:solidFill>
                <a:latin typeface="Bookman Old Style" pitchFamily="18" charset="0"/>
              </a:rPr>
              <a:t>Imbalan jasa semula = Rp. 10.000.000</a:t>
            </a:r>
          </a:p>
          <a:p>
            <a:pPr marL="177800" indent="-177800" algn="just">
              <a:buFont typeface="Arial" pitchFamily="34" charset="0"/>
              <a:buChar char="•"/>
            </a:pPr>
            <a:r>
              <a:rPr lang="fi-FI" sz="2200" dirty="0" smtClean="0">
                <a:solidFill>
                  <a:schemeClr val="bg1"/>
                </a:solidFill>
                <a:latin typeface="Bookman Old Style" pitchFamily="18" charset="0"/>
              </a:rPr>
              <a:t>Imbalan jasa setelah gross up = 100/97,5 X 10.000.000 = 10.</a:t>
            </a:r>
            <a:r>
              <a:rPr lang="id-ID" sz="2200" dirty="0" smtClean="0">
                <a:solidFill>
                  <a:schemeClr val="bg1"/>
                </a:solidFill>
                <a:latin typeface="Bookman Old Style" pitchFamily="18" charset="0"/>
              </a:rPr>
              <a:t>2</a:t>
            </a:r>
            <a:r>
              <a:rPr lang="fi-FI" sz="2200" dirty="0" smtClean="0">
                <a:solidFill>
                  <a:schemeClr val="bg1"/>
                </a:solidFill>
                <a:latin typeface="Bookman Old Style" pitchFamily="18" charset="0"/>
              </a:rPr>
              <a:t>56</a:t>
            </a:r>
            <a:r>
              <a:rPr lang="id-ID" sz="2200" dirty="0" smtClean="0">
                <a:solidFill>
                  <a:schemeClr val="bg1"/>
                </a:solidFill>
                <a:latin typeface="Bookman Old Style" pitchFamily="18" charset="0"/>
              </a:rPr>
              <a:t>.</a:t>
            </a:r>
            <a:r>
              <a:rPr lang="fi-FI" sz="2200" dirty="0" smtClean="0">
                <a:solidFill>
                  <a:schemeClr val="bg1"/>
                </a:solidFill>
                <a:latin typeface="Bookman Old Style" pitchFamily="18" charset="0"/>
              </a:rPr>
              <a:t>410 </a:t>
            </a:r>
          </a:p>
          <a:p>
            <a:pPr marL="177800" indent="-177800" algn="just">
              <a:buFont typeface="Arial" pitchFamily="34" charset="0"/>
              <a:buChar char="•"/>
            </a:pPr>
            <a:r>
              <a:rPr lang="fi-FI" sz="2200" dirty="0" smtClean="0">
                <a:solidFill>
                  <a:schemeClr val="bg1"/>
                </a:solidFill>
                <a:latin typeface="Bookman Old Style" pitchFamily="18" charset="0"/>
              </a:rPr>
              <a:t>PPh yang harus dipotong = 5% X (50% X 10</a:t>
            </a:r>
            <a:r>
              <a:rPr lang="id-ID" sz="2200" dirty="0" smtClean="0">
                <a:solidFill>
                  <a:schemeClr val="bg1"/>
                </a:solidFill>
                <a:latin typeface="Bookman Old Style" pitchFamily="18" charset="0"/>
              </a:rPr>
              <a:t>.</a:t>
            </a:r>
            <a:r>
              <a:rPr lang="fi-FI" sz="2200" dirty="0" smtClean="0">
                <a:solidFill>
                  <a:schemeClr val="bg1"/>
                </a:solidFill>
                <a:latin typeface="Bookman Old Style" pitchFamily="18" charset="0"/>
              </a:rPr>
              <a:t>256</a:t>
            </a:r>
            <a:r>
              <a:rPr lang="id-ID" sz="2200" dirty="0" smtClean="0">
                <a:solidFill>
                  <a:schemeClr val="bg1"/>
                </a:solidFill>
                <a:latin typeface="Bookman Old Style" pitchFamily="18" charset="0"/>
              </a:rPr>
              <a:t>.</a:t>
            </a:r>
            <a:r>
              <a:rPr lang="fi-FI" sz="2200" dirty="0" smtClean="0">
                <a:solidFill>
                  <a:schemeClr val="bg1"/>
                </a:solidFill>
                <a:latin typeface="Bookman Old Style" pitchFamily="18" charset="0"/>
              </a:rPr>
              <a:t>410) = 256</a:t>
            </a:r>
            <a:r>
              <a:rPr lang="id-ID" sz="2200" dirty="0" smtClean="0">
                <a:solidFill>
                  <a:schemeClr val="bg1"/>
                </a:solidFill>
                <a:latin typeface="Bookman Old Style" pitchFamily="18" charset="0"/>
              </a:rPr>
              <a:t>.</a:t>
            </a:r>
            <a:r>
              <a:rPr lang="fi-FI" sz="2200" dirty="0" smtClean="0">
                <a:solidFill>
                  <a:schemeClr val="bg1"/>
                </a:solidFill>
                <a:latin typeface="Bookman Old Style" pitchFamily="18" charset="0"/>
              </a:rPr>
              <a:t>410</a:t>
            </a:r>
          </a:p>
          <a:p>
            <a:pPr marL="177800" indent="-177800" algn="just">
              <a:buFont typeface="Arial" pitchFamily="34" charset="0"/>
              <a:buChar char="•"/>
            </a:pPr>
            <a:r>
              <a:rPr lang="fi-FI" sz="2200" dirty="0" smtClean="0">
                <a:solidFill>
                  <a:schemeClr val="bg1"/>
                </a:solidFill>
                <a:latin typeface="Bookman Old Style" pitchFamily="18" charset="0"/>
              </a:rPr>
              <a:t>Jumlah yang dibayarkan = 10</a:t>
            </a:r>
            <a:r>
              <a:rPr lang="id-ID" sz="2200" dirty="0" smtClean="0">
                <a:solidFill>
                  <a:schemeClr val="bg1"/>
                </a:solidFill>
                <a:latin typeface="Bookman Old Style" pitchFamily="18" charset="0"/>
              </a:rPr>
              <a:t>.</a:t>
            </a:r>
            <a:r>
              <a:rPr lang="fi-FI" sz="2200" dirty="0" smtClean="0">
                <a:solidFill>
                  <a:schemeClr val="bg1"/>
                </a:solidFill>
                <a:latin typeface="Bookman Old Style" pitchFamily="18" charset="0"/>
              </a:rPr>
              <a:t>256</a:t>
            </a:r>
            <a:r>
              <a:rPr lang="id-ID" sz="2200" dirty="0" smtClean="0">
                <a:solidFill>
                  <a:schemeClr val="bg1"/>
                </a:solidFill>
                <a:latin typeface="Bookman Old Style" pitchFamily="18" charset="0"/>
              </a:rPr>
              <a:t>.</a:t>
            </a:r>
            <a:r>
              <a:rPr lang="fi-FI" sz="2200" dirty="0" smtClean="0">
                <a:solidFill>
                  <a:schemeClr val="bg1"/>
                </a:solidFill>
                <a:latin typeface="Bookman Old Style" pitchFamily="18" charset="0"/>
              </a:rPr>
              <a:t>410 – 256</a:t>
            </a:r>
            <a:r>
              <a:rPr lang="id-ID" sz="2200" dirty="0" smtClean="0">
                <a:solidFill>
                  <a:schemeClr val="bg1"/>
                </a:solidFill>
                <a:latin typeface="Bookman Old Style" pitchFamily="18" charset="0"/>
              </a:rPr>
              <a:t>.</a:t>
            </a:r>
            <a:r>
              <a:rPr lang="fi-FI" sz="2200" dirty="0" smtClean="0">
                <a:solidFill>
                  <a:schemeClr val="bg1"/>
                </a:solidFill>
                <a:latin typeface="Bookman Old Style" pitchFamily="18" charset="0"/>
              </a:rPr>
              <a:t>410 = 10.000.000</a:t>
            </a:r>
          </a:p>
          <a:p>
            <a:pPr algn="just"/>
            <a:r>
              <a:rPr lang="fi-FI" sz="2200" dirty="0" smtClean="0">
                <a:solidFill>
                  <a:schemeClr val="bg1"/>
                </a:solidFill>
                <a:latin typeface="Bookman Old Style" pitchFamily="18" charset="0"/>
              </a:rPr>
              <a:t>Dengan asumsi bahwa perusahaan dikenai tarip PPh Badan sebesar 25% maka terdapat penurunan pajak sebesar = 25% X Rp. 256</a:t>
            </a:r>
            <a:r>
              <a:rPr lang="id-ID" sz="2200" dirty="0" smtClean="0">
                <a:solidFill>
                  <a:schemeClr val="bg1"/>
                </a:solidFill>
                <a:latin typeface="Bookman Old Style" pitchFamily="18" charset="0"/>
              </a:rPr>
              <a:t>.</a:t>
            </a:r>
            <a:r>
              <a:rPr lang="fi-FI" sz="2200" dirty="0" smtClean="0">
                <a:solidFill>
                  <a:schemeClr val="bg1"/>
                </a:solidFill>
                <a:latin typeface="Bookman Old Style" pitchFamily="18" charset="0"/>
              </a:rPr>
              <a:t>410 = Rp. 64</a:t>
            </a:r>
            <a:r>
              <a:rPr lang="id-ID" sz="2200" dirty="0" smtClean="0">
                <a:solidFill>
                  <a:schemeClr val="bg1"/>
                </a:solidFill>
                <a:latin typeface="Bookman Old Style" pitchFamily="18" charset="0"/>
              </a:rPr>
              <a:t>.</a:t>
            </a:r>
            <a:r>
              <a:rPr lang="fi-FI" sz="2200" dirty="0" smtClean="0">
                <a:solidFill>
                  <a:schemeClr val="bg1"/>
                </a:solidFill>
                <a:latin typeface="Bookman Old Style" pitchFamily="18" charset="0"/>
              </a:rPr>
              <a:t>10</a:t>
            </a:r>
            <a:r>
              <a:rPr lang="id-ID" sz="2200" dirty="0" smtClean="0">
                <a:solidFill>
                  <a:schemeClr val="bg1"/>
                </a:solidFill>
                <a:latin typeface="Bookman Old Style" pitchFamily="18" charset="0"/>
              </a:rPr>
              <a:t>3</a:t>
            </a:r>
            <a:endParaRPr lang="en-US" sz="2200" dirty="0">
              <a:solidFill>
                <a:schemeClr val="bg1"/>
              </a:solidFill>
              <a:latin typeface="Bookman Old Style" pitchFamily="18" charset="0"/>
            </a:endParaRPr>
          </a:p>
        </p:txBody>
      </p:sp>
      <p:cxnSp>
        <p:nvCxnSpPr>
          <p:cNvPr id="4" name="Elbow Connector 3"/>
          <p:cNvCxnSpPr>
            <a:stCxn id="2" idx="1"/>
            <a:endCxn id="3" idx="1"/>
          </p:cNvCxnSpPr>
          <p:nvPr/>
        </p:nvCxnSpPr>
        <p:spPr>
          <a:xfrm rot="10800000" flipH="1" flipV="1">
            <a:off x="467544" y="332076"/>
            <a:ext cx="144015" cy="2413602"/>
          </a:xfrm>
          <a:prstGeom prst="bentConnector3">
            <a:avLst>
              <a:gd name="adj1" fmla="val -158733"/>
            </a:avLst>
          </a:prstGeom>
          <a:ln w="12700">
            <a:solidFill>
              <a:srgbClr val="00B05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51520" y="4869160"/>
            <a:ext cx="8640960" cy="1862048"/>
          </a:xfrm>
          <a:prstGeom prst="rect">
            <a:avLst/>
          </a:prstGeom>
          <a:noFill/>
        </p:spPr>
        <p:txBody>
          <a:bodyPr wrap="square" rtlCol="0">
            <a:spAutoFit/>
          </a:bodyPr>
          <a:lstStyle/>
          <a:p>
            <a:r>
              <a:rPr lang="en-US" sz="2300" dirty="0" err="1" smtClean="0">
                <a:solidFill>
                  <a:srgbClr val="99FF33"/>
                </a:solidFill>
                <a:latin typeface="Bookman Old Style" pitchFamily="18" charset="0"/>
              </a:rPr>
              <a:t>Catatan</a:t>
            </a:r>
            <a:r>
              <a:rPr lang="en-US" sz="2300" dirty="0" smtClean="0">
                <a:solidFill>
                  <a:srgbClr val="99FF33"/>
                </a:solidFill>
                <a:latin typeface="Bookman Old Style" pitchFamily="18" charset="0"/>
              </a:rPr>
              <a:t> :</a:t>
            </a:r>
          </a:p>
          <a:p>
            <a:pPr algn="just"/>
            <a:r>
              <a:rPr lang="en-US" sz="2300" dirty="0" smtClean="0">
                <a:solidFill>
                  <a:srgbClr val="99FF33"/>
                </a:solidFill>
                <a:latin typeface="Bookman Old Style" pitchFamily="18" charset="0"/>
              </a:rPr>
              <a:t>Gross up </a:t>
            </a:r>
            <a:r>
              <a:rPr lang="en-US" sz="2300" dirty="0" err="1" smtClean="0">
                <a:solidFill>
                  <a:srgbClr val="99FF33"/>
                </a:solidFill>
                <a:latin typeface="Bookman Old Style" pitchFamily="18" charset="0"/>
              </a:rPr>
              <a:t>sepihak</a:t>
            </a:r>
            <a:r>
              <a:rPr lang="en-US" sz="2300" dirty="0" smtClean="0">
                <a:solidFill>
                  <a:srgbClr val="99FF33"/>
                </a:solidFill>
                <a:latin typeface="Bookman Old Style" pitchFamily="18" charset="0"/>
              </a:rPr>
              <a:t> </a:t>
            </a:r>
            <a:r>
              <a:rPr lang="en-US" sz="2300" dirty="0" err="1" smtClean="0">
                <a:solidFill>
                  <a:srgbClr val="99FF33"/>
                </a:solidFill>
                <a:latin typeface="Bookman Old Style" pitchFamily="18" charset="0"/>
              </a:rPr>
              <a:t>tidak</a:t>
            </a:r>
            <a:r>
              <a:rPr lang="en-US" sz="2300" dirty="0" smtClean="0">
                <a:solidFill>
                  <a:srgbClr val="99FF33"/>
                </a:solidFill>
                <a:latin typeface="Bookman Old Style" pitchFamily="18" charset="0"/>
              </a:rPr>
              <a:t> </a:t>
            </a:r>
            <a:r>
              <a:rPr lang="en-US" sz="2300" dirty="0" err="1" smtClean="0">
                <a:solidFill>
                  <a:srgbClr val="99FF33"/>
                </a:solidFill>
                <a:latin typeface="Bookman Old Style" pitchFamily="18" charset="0"/>
              </a:rPr>
              <a:t>diperkenankan</a:t>
            </a:r>
            <a:r>
              <a:rPr lang="en-US" sz="2300" dirty="0" smtClean="0">
                <a:solidFill>
                  <a:srgbClr val="99FF33"/>
                </a:solidFill>
                <a:latin typeface="Bookman Old Style" pitchFamily="18" charset="0"/>
              </a:rPr>
              <a:t>. </a:t>
            </a:r>
            <a:r>
              <a:rPr lang="en-US" sz="2300" dirty="0" err="1" smtClean="0">
                <a:solidFill>
                  <a:srgbClr val="99FF33"/>
                </a:solidFill>
                <a:latin typeface="Bookman Old Style" pitchFamily="18" charset="0"/>
              </a:rPr>
              <a:t>Dengan</a:t>
            </a:r>
            <a:r>
              <a:rPr lang="en-US" sz="2300" dirty="0" smtClean="0">
                <a:solidFill>
                  <a:srgbClr val="99FF33"/>
                </a:solidFill>
                <a:latin typeface="Bookman Old Style" pitchFamily="18" charset="0"/>
              </a:rPr>
              <a:t> </a:t>
            </a:r>
            <a:r>
              <a:rPr lang="en-US" sz="2300" dirty="0" err="1" smtClean="0">
                <a:solidFill>
                  <a:srgbClr val="99FF33"/>
                </a:solidFill>
                <a:latin typeface="Bookman Old Style" pitchFamily="18" charset="0"/>
              </a:rPr>
              <a:t>demikian</a:t>
            </a:r>
            <a:r>
              <a:rPr lang="en-US" sz="2300" dirty="0" smtClean="0">
                <a:solidFill>
                  <a:srgbClr val="99FF33"/>
                </a:solidFill>
                <a:latin typeface="Bookman Old Style" pitchFamily="18" charset="0"/>
              </a:rPr>
              <a:t>, </a:t>
            </a:r>
            <a:r>
              <a:rPr lang="en-US" sz="2300" dirty="0" err="1" smtClean="0">
                <a:solidFill>
                  <a:srgbClr val="99FF33"/>
                </a:solidFill>
                <a:latin typeface="Bookman Old Style" pitchFamily="18" charset="0"/>
              </a:rPr>
              <a:t>apabila</a:t>
            </a:r>
            <a:r>
              <a:rPr lang="en-US" sz="2300" dirty="0" smtClean="0">
                <a:solidFill>
                  <a:srgbClr val="99FF33"/>
                </a:solidFill>
                <a:latin typeface="Bookman Old Style" pitchFamily="18" charset="0"/>
              </a:rPr>
              <a:t> </a:t>
            </a:r>
            <a:r>
              <a:rPr lang="en-US" sz="2300" dirty="0" err="1" smtClean="0">
                <a:solidFill>
                  <a:srgbClr val="99FF33"/>
                </a:solidFill>
                <a:latin typeface="Bookman Old Style" pitchFamily="18" charset="0"/>
              </a:rPr>
              <a:t>memilih</a:t>
            </a:r>
            <a:r>
              <a:rPr lang="en-US" sz="2300" dirty="0" smtClean="0">
                <a:solidFill>
                  <a:srgbClr val="99FF33"/>
                </a:solidFill>
                <a:latin typeface="Bookman Old Style" pitchFamily="18" charset="0"/>
              </a:rPr>
              <a:t> </a:t>
            </a:r>
            <a:r>
              <a:rPr lang="en-US" sz="2300" dirty="0" err="1" smtClean="0">
                <a:solidFill>
                  <a:srgbClr val="99FF33"/>
                </a:solidFill>
                <a:latin typeface="Bookman Old Style" pitchFamily="18" charset="0"/>
              </a:rPr>
              <a:t>alternatif</a:t>
            </a:r>
            <a:r>
              <a:rPr lang="en-US" sz="2300" dirty="0" smtClean="0">
                <a:solidFill>
                  <a:srgbClr val="99FF33"/>
                </a:solidFill>
                <a:latin typeface="Bookman Old Style" pitchFamily="18" charset="0"/>
              </a:rPr>
              <a:t> 2 </a:t>
            </a:r>
            <a:r>
              <a:rPr lang="en-US" sz="2300" dirty="0" err="1" smtClean="0">
                <a:solidFill>
                  <a:srgbClr val="99FF33"/>
                </a:solidFill>
                <a:latin typeface="Bookman Old Style" pitchFamily="18" charset="0"/>
              </a:rPr>
              <a:t>maka</a:t>
            </a:r>
            <a:r>
              <a:rPr lang="en-US" sz="2300" dirty="0" smtClean="0">
                <a:solidFill>
                  <a:srgbClr val="99FF33"/>
                </a:solidFill>
                <a:latin typeface="Bookman Old Style" pitchFamily="18" charset="0"/>
              </a:rPr>
              <a:t> </a:t>
            </a:r>
            <a:r>
              <a:rPr lang="en-US" sz="2300" dirty="0" err="1" smtClean="0">
                <a:solidFill>
                  <a:srgbClr val="99FF33"/>
                </a:solidFill>
                <a:latin typeface="Bookman Old Style" pitchFamily="18" charset="0"/>
              </a:rPr>
              <a:t>pemberi</a:t>
            </a:r>
            <a:r>
              <a:rPr lang="en-US" sz="2300" dirty="0" smtClean="0">
                <a:solidFill>
                  <a:srgbClr val="99FF33"/>
                </a:solidFill>
                <a:latin typeface="Bookman Old Style" pitchFamily="18" charset="0"/>
              </a:rPr>
              <a:t> </a:t>
            </a:r>
            <a:r>
              <a:rPr lang="en-US" sz="2300" dirty="0" err="1" smtClean="0">
                <a:solidFill>
                  <a:srgbClr val="99FF33"/>
                </a:solidFill>
                <a:latin typeface="Bookman Old Style" pitchFamily="18" charset="0"/>
              </a:rPr>
              <a:t>jasa</a:t>
            </a:r>
            <a:r>
              <a:rPr lang="id-ID" sz="2300" dirty="0" smtClean="0">
                <a:solidFill>
                  <a:srgbClr val="99FF33"/>
                </a:solidFill>
                <a:latin typeface="Bookman Old Style" pitchFamily="18" charset="0"/>
              </a:rPr>
              <a:t> (</a:t>
            </a:r>
            <a:r>
              <a:rPr lang="en-US" sz="2300" dirty="0" err="1" smtClean="0">
                <a:solidFill>
                  <a:srgbClr val="99FF33"/>
                </a:solidFill>
                <a:latin typeface="Bookman Old Style" pitchFamily="18" charset="0"/>
              </a:rPr>
              <a:t>penerima</a:t>
            </a:r>
            <a:r>
              <a:rPr lang="en-US" sz="2300" dirty="0" smtClean="0">
                <a:solidFill>
                  <a:srgbClr val="99FF33"/>
                </a:solidFill>
                <a:latin typeface="Bookman Old Style" pitchFamily="18" charset="0"/>
              </a:rPr>
              <a:t> </a:t>
            </a:r>
            <a:r>
              <a:rPr lang="id-ID" sz="2300" dirty="0" smtClean="0">
                <a:solidFill>
                  <a:srgbClr val="99FF33"/>
                </a:solidFill>
                <a:latin typeface="Bookman Old Style" pitchFamily="18" charset="0"/>
              </a:rPr>
              <a:t>p</a:t>
            </a:r>
            <a:r>
              <a:rPr lang="en-US" sz="2300" dirty="0" err="1" smtClean="0">
                <a:solidFill>
                  <a:srgbClr val="99FF33"/>
                </a:solidFill>
                <a:latin typeface="Bookman Old Style" pitchFamily="18" charset="0"/>
              </a:rPr>
              <a:t>enghasilan</a:t>
            </a:r>
            <a:r>
              <a:rPr lang="id-ID" sz="2300" dirty="0" smtClean="0">
                <a:solidFill>
                  <a:srgbClr val="99FF33"/>
                </a:solidFill>
                <a:latin typeface="Bookman Old Style" pitchFamily="18" charset="0"/>
              </a:rPr>
              <a:t>)</a:t>
            </a:r>
            <a:r>
              <a:rPr lang="en-US" sz="2300" dirty="0" smtClean="0">
                <a:solidFill>
                  <a:srgbClr val="99FF33"/>
                </a:solidFill>
                <a:latin typeface="Bookman Old Style" pitchFamily="18" charset="0"/>
              </a:rPr>
              <a:t> </a:t>
            </a:r>
            <a:r>
              <a:rPr lang="en-US" sz="2300" dirty="0" err="1" smtClean="0">
                <a:solidFill>
                  <a:srgbClr val="99FF33"/>
                </a:solidFill>
                <a:latin typeface="Bookman Old Style" pitchFamily="18" charset="0"/>
              </a:rPr>
              <a:t>harus</a:t>
            </a:r>
            <a:r>
              <a:rPr lang="en-US" sz="2300" dirty="0" smtClean="0">
                <a:solidFill>
                  <a:srgbClr val="99FF33"/>
                </a:solidFill>
                <a:latin typeface="Bookman Old Style" pitchFamily="18" charset="0"/>
              </a:rPr>
              <a:t> </a:t>
            </a:r>
            <a:r>
              <a:rPr lang="en-US" sz="2300" dirty="0" err="1" smtClean="0">
                <a:solidFill>
                  <a:srgbClr val="99FF33"/>
                </a:solidFill>
                <a:latin typeface="Bookman Old Style" pitchFamily="18" charset="0"/>
              </a:rPr>
              <a:t>merubah</a:t>
            </a:r>
            <a:r>
              <a:rPr lang="en-US" sz="2300" dirty="0" smtClean="0">
                <a:solidFill>
                  <a:srgbClr val="99FF33"/>
                </a:solidFill>
                <a:latin typeface="Bookman Old Style" pitchFamily="18" charset="0"/>
              </a:rPr>
              <a:t> </a:t>
            </a:r>
            <a:r>
              <a:rPr lang="en-US" sz="2300" dirty="0" err="1" smtClean="0">
                <a:solidFill>
                  <a:srgbClr val="99FF33"/>
                </a:solidFill>
                <a:latin typeface="Bookman Old Style" pitchFamily="18" charset="0"/>
              </a:rPr>
              <a:t>tagihannya</a:t>
            </a:r>
            <a:r>
              <a:rPr lang="en-US" sz="2300" dirty="0" smtClean="0">
                <a:solidFill>
                  <a:srgbClr val="99FF33"/>
                </a:solidFill>
                <a:latin typeface="Bookman Old Style" pitchFamily="18" charset="0"/>
              </a:rPr>
              <a:t> </a:t>
            </a:r>
            <a:r>
              <a:rPr lang="en-US" sz="2300" dirty="0" err="1" smtClean="0">
                <a:solidFill>
                  <a:srgbClr val="99FF33"/>
                </a:solidFill>
                <a:latin typeface="Bookman Old Style" pitchFamily="18" charset="0"/>
              </a:rPr>
              <a:t>sebesar</a:t>
            </a:r>
            <a:r>
              <a:rPr lang="en-US" sz="2300" dirty="0" smtClean="0">
                <a:solidFill>
                  <a:srgbClr val="99FF33"/>
                </a:solidFill>
                <a:latin typeface="Bookman Old Style" pitchFamily="18" charset="0"/>
              </a:rPr>
              <a:t> </a:t>
            </a:r>
            <a:r>
              <a:rPr lang="en-US" sz="2300" dirty="0" err="1" smtClean="0">
                <a:solidFill>
                  <a:srgbClr val="99FF33"/>
                </a:solidFill>
                <a:latin typeface="Bookman Old Style" pitchFamily="18" charset="0"/>
              </a:rPr>
              <a:t>tagihan</a:t>
            </a:r>
            <a:r>
              <a:rPr lang="en-US" sz="2300" dirty="0" smtClean="0">
                <a:solidFill>
                  <a:srgbClr val="99FF33"/>
                </a:solidFill>
                <a:latin typeface="Bookman Old Style" pitchFamily="18" charset="0"/>
              </a:rPr>
              <a:t> </a:t>
            </a:r>
            <a:r>
              <a:rPr lang="en-US" sz="2300" dirty="0" err="1" smtClean="0">
                <a:solidFill>
                  <a:srgbClr val="99FF33"/>
                </a:solidFill>
                <a:latin typeface="Bookman Old Style" pitchFamily="18" charset="0"/>
              </a:rPr>
              <a:t>setelah</a:t>
            </a:r>
            <a:r>
              <a:rPr lang="en-US" sz="2300" dirty="0" smtClean="0">
                <a:solidFill>
                  <a:srgbClr val="99FF33"/>
                </a:solidFill>
                <a:latin typeface="Bookman Old Style" pitchFamily="18" charset="0"/>
              </a:rPr>
              <a:t> gross up</a:t>
            </a:r>
            <a:endParaRPr lang="en-US" sz="2300" dirty="0">
              <a:solidFill>
                <a:srgbClr val="99FF33"/>
              </a:solidFill>
              <a:latin typeface="Bookman Old Style"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3994</TotalTime>
  <Words>792</Words>
  <Application>Microsoft Office PowerPoint</Application>
  <PresentationFormat>On-screen Show (4:3)</PresentationFormat>
  <Paragraphs>104</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Slide 1</vt:lpstr>
      <vt:lpstr>Slide 2</vt:lpstr>
      <vt:lpstr>Slide 3</vt:lpstr>
      <vt:lpstr>Slide 4</vt:lpstr>
      <vt:lpstr>Slide 5</vt:lpstr>
      <vt:lpstr>Slide 6</vt:lpstr>
      <vt:lpstr>Slide 7</vt:lpstr>
      <vt:lpstr>Slide 8</vt:lpstr>
      <vt:lpstr>Slide 9</vt:lpstr>
      <vt:lpstr>Slide 10</vt:lpstr>
    </vt:vector>
  </TitlesOfParts>
  <Company>PC-Mobile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AA YKPN</cp:lastModifiedBy>
  <cp:revision>284</cp:revision>
  <dcterms:created xsi:type="dcterms:W3CDTF">2009-06-17T13:59:38Z</dcterms:created>
  <dcterms:modified xsi:type="dcterms:W3CDTF">2017-12-20T07:57:51Z</dcterms:modified>
</cp:coreProperties>
</file>